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2"/>
    <p:sldMasterId id="2147483660" r:id="rId3"/>
    <p:sldMasterId id="2147484114" r:id="rId4"/>
  </p:sldMasterIdLst>
  <p:notesMasterIdLst>
    <p:notesMasterId r:id="rId55"/>
  </p:notesMasterIdLst>
  <p:handoutMasterIdLst>
    <p:handoutMasterId r:id="rId56"/>
  </p:handoutMasterIdLst>
  <p:sldIdLst>
    <p:sldId id="274" r:id="rId5"/>
    <p:sldId id="257" r:id="rId6"/>
    <p:sldId id="258" r:id="rId7"/>
    <p:sldId id="316" r:id="rId8"/>
    <p:sldId id="277" r:id="rId9"/>
    <p:sldId id="276" r:id="rId10"/>
    <p:sldId id="275" r:id="rId11"/>
    <p:sldId id="278" r:id="rId12"/>
    <p:sldId id="260" r:id="rId13"/>
    <p:sldId id="280" r:id="rId14"/>
    <p:sldId id="265" r:id="rId15"/>
    <p:sldId id="267" r:id="rId16"/>
    <p:sldId id="282" r:id="rId17"/>
    <p:sldId id="291" r:id="rId18"/>
    <p:sldId id="286" r:id="rId19"/>
    <p:sldId id="292" r:id="rId20"/>
    <p:sldId id="293" r:id="rId21"/>
    <p:sldId id="283" r:id="rId22"/>
    <p:sldId id="284" r:id="rId23"/>
    <p:sldId id="287" r:id="rId24"/>
    <p:sldId id="285" r:id="rId25"/>
    <p:sldId id="295" r:id="rId26"/>
    <p:sldId id="296" r:id="rId27"/>
    <p:sldId id="297" r:id="rId28"/>
    <p:sldId id="298" r:id="rId29"/>
    <p:sldId id="299" r:id="rId30"/>
    <p:sldId id="300" r:id="rId31"/>
    <p:sldId id="301" r:id="rId32"/>
    <p:sldId id="302" r:id="rId33"/>
    <p:sldId id="288" r:id="rId34"/>
    <p:sldId id="289" r:id="rId35"/>
    <p:sldId id="303" r:id="rId36"/>
    <p:sldId id="318"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269" r:id="rId50"/>
    <p:sldId id="294" r:id="rId51"/>
    <p:sldId id="317" r:id="rId52"/>
    <p:sldId id="263" r:id="rId53"/>
    <p:sldId id="264" r:id="rId54"/>
  </p:sldIdLst>
  <p:sldSz cx="9144000" cy="6858000" type="screen4x3"/>
  <p:notesSz cx="6858000" cy="9144000"/>
  <p:defaultTextStyle>
    <a:defPPr>
      <a:defRPr lang="zh-TW"/>
    </a:defPPr>
    <a:lvl1pPr algn="l" rtl="0" fontAlgn="base">
      <a:spcBef>
        <a:spcPct val="0"/>
      </a:spcBef>
      <a:spcAft>
        <a:spcPct val="0"/>
      </a:spcAft>
      <a:defRPr kern="1200">
        <a:solidFill>
          <a:schemeClr val="tx1"/>
        </a:solidFill>
        <a:latin typeface="Arial" pitchFamily="34" charset="0"/>
        <a:ea typeface="新細明體"/>
        <a:cs typeface="新細明體"/>
      </a:defRPr>
    </a:lvl1pPr>
    <a:lvl2pPr marL="457200" algn="l" rtl="0" fontAlgn="base">
      <a:spcBef>
        <a:spcPct val="0"/>
      </a:spcBef>
      <a:spcAft>
        <a:spcPct val="0"/>
      </a:spcAft>
      <a:defRPr kern="1200">
        <a:solidFill>
          <a:schemeClr val="tx1"/>
        </a:solidFill>
        <a:latin typeface="Arial" pitchFamily="34" charset="0"/>
        <a:ea typeface="新細明體"/>
        <a:cs typeface="新細明體"/>
      </a:defRPr>
    </a:lvl2pPr>
    <a:lvl3pPr marL="914400" algn="l" rtl="0" fontAlgn="base">
      <a:spcBef>
        <a:spcPct val="0"/>
      </a:spcBef>
      <a:spcAft>
        <a:spcPct val="0"/>
      </a:spcAft>
      <a:defRPr kern="1200">
        <a:solidFill>
          <a:schemeClr val="tx1"/>
        </a:solidFill>
        <a:latin typeface="Arial" pitchFamily="34" charset="0"/>
        <a:ea typeface="新細明體"/>
        <a:cs typeface="新細明體"/>
      </a:defRPr>
    </a:lvl3pPr>
    <a:lvl4pPr marL="1371600" algn="l" rtl="0" fontAlgn="base">
      <a:spcBef>
        <a:spcPct val="0"/>
      </a:spcBef>
      <a:spcAft>
        <a:spcPct val="0"/>
      </a:spcAft>
      <a:defRPr kern="1200">
        <a:solidFill>
          <a:schemeClr val="tx1"/>
        </a:solidFill>
        <a:latin typeface="Arial" pitchFamily="34" charset="0"/>
        <a:ea typeface="新細明體"/>
        <a:cs typeface="新細明體"/>
      </a:defRPr>
    </a:lvl4pPr>
    <a:lvl5pPr marL="1828800" algn="l" rtl="0" fontAlgn="base">
      <a:spcBef>
        <a:spcPct val="0"/>
      </a:spcBef>
      <a:spcAft>
        <a:spcPct val="0"/>
      </a:spcAft>
      <a:defRPr kern="1200">
        <a:solidFill>
          <a:schemeClr val="tx1"/>
        </a:solidFill>
        <a:latin typeface="Arial" pitchFamily="34" charset="0"/>
        <a:ea typeface="新細明體"/>
        <a:cs typeface="新細明體"/>
      </a:defRPr>
    </a:lvl5pPr>
    <a:lvl6pPr marL="2286000" algn="l" defTabSz="914400" rtl="0" eaLnBrk="1" latinLnBrk="0" hangingPunct="1">
      <a:defRPr kern="1200">
        <a:solidFill>
          <a:schemeClr val="tx1"/>
        </a:solidFill>
        <a:latin typeface="Arial" pitchFamily="34" charset="0"/>
        <a:ea typeface="新細明體"/>
        <a:cs typeface="新細明體"/>
      </a:defRPr>
    </a:lvl6pPr>
    <a:lvl7pPr marL="2743200" algn="l" defTabSz="914400" rtl="0" eaLnBrk="1" latinLnBrk="0" hangingPunct="1">
      <a:defRPr kern="1200">
        <a:solidFill>
          <a:schemeClr val="tx1"/>
        </a:solidFill>
        <a:latin typeface="Arial" pitchFamily="34" charset="0"/>
        <a:ea typeface="新細明體"/>
        <a:cs typeface="新細明體"/>
      </a:defRPr>
    </a:lvl7pPr>
    <a:lvl8pPr marL="3200400" algn="l" defTabSz="914400" rtl="0" eaLnBrk="1" latinLnBrk="0" hangingPunct="1">
      <a:defRPr kern="1200">
        <a:solidFill>
          <a:schemeClr val="tx1"/>
        </a:solidFill>
        <a:latin typeface="Arial" pitchFamily="34" charset="0"/>
        <a:ea typeface="新細明體"/>
        <a:cs typeface="新細明體"/>
      </a:defRPr>
    </a:lvl8pPr>
    <a:lvl9pPr marL="3657600" algn="l" defTabSz="914400" rtl="0" eaLnBrk="1" latinLnBrk="0" hangingPunct="1">
      <a:defRPr kern="1200">
        <a:solidFill>
          <a:schemeClr val="tx1"/>
        </a:solidFill>
        <a:latin typeface="Arial" pitchFamily="34" charset="0"/>
        <a:ea typeface="新細明體"/>
        <a:cs typeface="新細明體"/>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69" autoAdjust="0"/>
    <p:restoredTop sz="94444" autoAdjust="0"/>
  </p:normalViewPr>
  <p:slideViewPr>
    <p:cSldViewPr>
      <p:cViewPr varScale="1">
        <p:scale>
          <a:sx n="68" d="100"/>
          <a:sy n="68" d="100"/>
        </p:scale>
        <p:origin x="1284"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5" d="100"/>
          <a:sy n="55" d="100"/>
        </p:scale>
        <p:origin x="-289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38BB65-73D8-4107-95A1-E9D7F57346EC}" type="datetimeFigureOut">
              <a:rPr lang="en-IN" smtClean="0"/>
              <a:pPr/>
              <a:t>25-03-2019</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563C79-874C-4ABC-88C3-C9E00E2793C3}" type="slidenum">
              <a:rPr lang="en-IN" smtClean="0"/>
              <a:pPr/>
              <a:t>‹#›</a:t>
            </a:fld>
            <a:endParaRPr lang="en-IN" dirty="0"/>
          </a:p>
        </p:txBody>
      </p:sp>
    </p:spTree>
    <p:extLst>
      <p:ext uri="{BB962C8B-B14F-4D97-AF65-F5344CB8AC3E}">
        <p14:creationId xmlns:p14="http://schemas.microsoft.com/office/powerpoint/2010/main" val="1294138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B6280E4-9E9E-4968-94E7-FE5FAE43267D}" type="datetimeFigureOut">
              <a:rPr lang="en-US"/>
              <a:pPr>
                <a:defRPr/>
              </a:pPr>
              <a:t>3/25/2019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DB1FBA5A-0BD1-4EE7-9E26-5FFCBAF8504B}" type="slidenum">
              <a:rPr lang="en-US"/>
              <a:pPr>
                <a:defRPr/>
              </a:pPr>
              <a:t>‹#›</a:t>
            </a:fld>
            <a:endParaRPr lang="en-US" dirty="0"/>
          </a:p>
        </p:txBody>
      </p:sp>
    </p:spTree>
    <p:extLst>
      <p:ext uri="{BB962C8B-B14F-4D97-AF65-F5344CB8AC3E}">
        <p14:creationId xmlns:p14="http://schemas.microsoft.com/office/powerpoint/2010/main" val="40546036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新細明體"/>
      </a:defRPr>
    </a:lvl1pPr>
    <a:lvl2pPr marL="457200" algn="l" rtl="0" eaLnBrk="0" fontAlgn="base" hangingPunct="0">
      <a:spcBef>
        <a:spcPct val="30000"/>
      </a:spcBef>
      <a:spcAft>
        <a:spcPct val="0"/>
      </a:spcAft>
      <a:defRPr sz="1200" kern="1200">
        <a:solidFill>
          <a:schemeClr val="tx1"/>
        </a:solidFill>
        <a:latin typeface="+mn-lt"/>
        <a:ea typeface="+mn-ea"/>
        <a:cs typeface="新細明體"/>
      </a:defRPr>
    </a:lvl2pPr>
    <a:lvl3pPr marL="914400" algn="l" rtl="0" eaLnBrk="0" fontAlgn="base" hangingPunct="0">
      <a:spcBef>
        <a:spcPct val="30000"/>
      </a:spcBef>
      <a:spcAft>
        <a:spcPct val="0"/>
      </a:spcAft>
      <a:defRPr sz="1200" kern="1200">
        <a:solidFill>
          <a:schemeClr val="tx1"/>
        </a:solidFill>
        <a:latin typeface="+mn-lt"/>
        <a:ea typeface="+mn-ea"/>
        <a:cs typeface="新細明體"/>
      </a:defRPr>
    </a:lvl3pPr>
    <a:lvl4pPr marL="1371600" algn="l" rtl="0" eaLnBrk="0" fontAlgn="base" hangingPunct="0">
      <a:spcBef>
        <a:spcPct val="30000"/>
      </a:spcBef>
      <a:spcAft>
        <a:spcPct val="0"/>
      </a:spcAft>
      <a:defRPr sz="1200" kern="1200">
        <a:solidFill>
          <a:schemeClr val="tx1"/>
        </a:solidFill>
        <a:latin typeface="+mn-lt"/>
        <a:ea typeface="+mn-ea"/>
        <a:cs typeface="新細明體"/>
      </a:defRPr>
    </a:lvl4pPr>
    <a:lvl5pPr marL="1828800" algn="l" rtl="0" eaLnBrk="0" fontAlgn="base" hangingPunct="0">
      <a:spcBef>
        <a:spcPct val="30000"/>
      </a:spcBef>
      <a:spcAft>
        <a:spcPct val="0"/>
      </a:spcAft>
      <a:defRPr sz="1200" kern="1200">
        <a:solidFill>
          <a:schemeClr val="tx1"/>
        </a:solidFill>
        <a:latin typeface="+mn-lt"/>
        <a:ea typeface="+mn-ea"/>
        <a:cs typeface="新細明體"/>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7"/>
            <a:ext cx="7772400" cy="1470025"/>
          </a:xfrm>
        </p:spPr>
        <p:txBody>
          <a:bodyPr/>
          <a:lstStyle/>
          <a:p>
            <a:r>
              <a:rPr lang="en-US" altLang="zh-TW"/>
              <a:t>Click to edit Master title style</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a:t>Click to edit Master subtitle style</a:t>
            </a:r>
          </a:p>
        </p:txBody>
      </p:sp>
      <p:sp>
        <p:nvSpPr>
          <p:cNvPr id="4" name="日期版面配置區 3"/>
          <p:cNvSpPr>
            <a:spLocks noGrp="1"/>
          </p:cNvSpPr>
          <p:nvPr>
            <p:ph type="dt" sz="half" idx="10"/>
          </p:nvPr>
        </p:nvSpPr>
        <p:spPr/>
        <p:txBody>
          <a:bodyPr/>
          <a:lstStyle>
            <a:lvl1pPr>
              <a:defRPr/>
            </a:lvl1pPr>
          </a:lstStyle>
          <a:p>
            <a:pPr>
              <a:defRPr/>
            </a:pPr>
            <a:fld id="{E38EF68D-96F3-467C-8ECD-9AD84DEECCB1}" type="datetime1">
              <a:rPr lang="en-US" altLang="zh-TW" smtClean="0"/>
              <a:pPr>
                <a:defRPr/>
              </a:pPr>
              <a:t>3/25/2019</a:t>
            </a:fld>
            <a:endParaRPr lang="en-US" altLang="zh-TW" dirty="0"/>
          </a:p>
        </p:txBody>
      </p:sp>
      <p:sp>
        <p:nvSpPr>
          <p:cNvPr id="5" name="頁尾版面配置區 4"/>
          <p:cNvSpPr>
            <a:spLocks noGrp="1"/>
          </p:cNvSpPr>
          <p:nvPr>
            <p:ph type="ftr" sz="quarter" idx="11"/>
          </p:nvPr>
        </p:nvSpPr>
        <p:spPr/>
        <p:txBody>
          <a:bodyPr/>
          <a:lstStyle>
            <a:lvl1pPr>
              <a:defRPr/>
            </a:lvl1pPr>
          </a:lstStyle>
          <a:p>
            <a:pPr>
              <a:defRPr/>
            </a:pPr>
            <a:r>
              <a:rPr lang="en-IN" altLang="zh-TW"/>
              <a:t>BATCH 45</a:t>
            </a:r>
            <a:endParaRPr lang="en-US" altLang="zh-TW" dirty="0"/>
          </a:p>
        </p:txBody>
      </p:sp>
      <p:sp>
        <p:nvSpPr>
          <p:cNvPr id="6" name="投影片編號版面配置區 5"/>
          <p:cNvSpPr>
            <a:spLocks noGrp="1"/>
          </p:cNvSpPr>
          <p:nvPr>
            <p:ph type="sldNum" sz="quarter" idx="12"/>
          </p:nvPr>
        </p:nvSpPr>
        <p:spPr/>
        <p:txBody>
          <a:bodyPr/>
          <a:lstStyle>
            <a:lvl1pPr>
              <a:defRPr/>
            </a:lvl1pPr>
          </a:lstStyle>
          <a:p>
            <a:pPr>
              <a:defRPr/>
            </a:pPr>
            <a:fld id="{6B7DA0CD-0D39-42F7-B415-D78A266234D7}" type="slidenum">
              <a:rPr lang="en-US" altLang="zh-TW"/>
              <a:pPr>
                <a:defRPr/>
              </a:pPr>
              <a:t>‹#›</a:t>
            </a:fld>
            <a:endParaRPr lang="en-US" altLang="zh-TW"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Click to edit Master title style</a:t>
            </a:r>
          </a:p>
        </p:txBody>
      </p:sp>
      <p:sp>
        <p:nvSpPr>
          <p:cNvPr id="3" name="直排文字版面配置區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4" name="日期版面配置區 3"/>
          <p:cNvSpPr>
            <a:spLocks noGrp="1"/>
          </p:cNvSpPr>
          <p:nvPr>
            <p:ph type="dt" sz="half" idx="10"/>
          </p:nvPr>
        </p:nvSpPr>
        <p:spPr/>
        <p:txBody>
          <a:bodyPr/>
          <a:lstStyle>
            <a:lvl1pPr>
              <a:defRPr/>
            </a:lvl1pPr>
          </a:lstStyle>
          <a:p>
            <a:pPr>
              <a:defRPr/>
            </a:pPr>
            <a:fld id="{B4F3223B-C023-437F-BA37-C33AF6F39410}" type="datetime1">
              <a:rPr lang="en-US" altLang="zh-TW" smtClean="0"/>
              <a:pPr>
                <a:defRPr/>
              </a:pPr>
              <a:t>3/25/2019</a:t>
            </a:fld>
            <a:endParaRPr lang="en-US" altLang="zh-TW" dirty="0"/>
          </a:p>
        </p:txBody>
      </p:sp>
      <p:sp>
        <p:nvSpPr>
          <p:cNvPr id="5" name="頁尾版面配置區 4"/>
          <p:cNvSpPr>
            <a:spLocks noGrp="1"/>
          </p:cNvSpPr>
          <p:nvPr>
            <p:ph type="ftr" sz="quarter" idx="11"/>
          </p:nvPr>
        </p:nvSpPr>
        <p:spPr/>
        <p:txBody>
          <a:bodyPr/>
          <a:lstStyle>
            <a:lvl1pPr>
              <a:defRPr/>
            </a:lvl1pPr>
          </a:lstStyle>
          <a:p>
            <a:pPr>
              <a:defRPr/>
            </a:pPr>
            <a:r>
              <a:rPr lang="en-IN" altLang="zh-TW"/>
              <a:t>BATCH 45</a:t>
            </a:r>
            <a:endParaRPr lang="en-US" altLang="zh-TW" dirty="0"/>
          </a:p>
        </p:txBody>
      </p:sp>
      <p:sp>
        <p:nvSpPr>
          <p:cNvPr id="6" name="投影片編號版面配置區 5"/>
          <p:cNvSpPr>
            <a:spLocks noGrp="1"/>
          </p:cNvSpPr>
          <p:nvPr>
            <p:ph type="sldNum" sz="quarter" idx="12"/>
          </p:nvPr>
        </p:nvSpPr>
        <p:spPr/>
        <p:txBody>
          <a:bodyPr/>
          <a:lstStyle>
            <a:lvl1pPr>
              <a:defRPr/>
            </a:lvl1pPr>
          </a:lstStyle>
          <a:p>
            <a:pPr>
              <a:defRPr/>
            </a:pPr>
            <a:fld id="{F403BDAC-A4EB-4076-B27F-9EFAAAD72A7D}" type="slidenum">
              <a:rPr lang="en-US" altLang="zh-TW"/>
              <a:pPr>
                <a:defRPr/>
              </a:pPr>
              <a:t>‹#›</a:t>
            </a:fld>
            <a:endParaRPr lang="en-US" altLang="zh-TW"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40"/>
            <a:ext cx="2057400" cy="5851525"/>
          </a:xfrm>
        </p:spPr>
        <p:txBody>
          <a:bodyPr vert="eaVert"/>
          <a:lstStyle/>
          <a:p>
            <a:r>
              <a:rPr lang="en-US" altLang="zh-TW"/>
              <a:t>Click to edit Master title style</a:t>
            </a:r>
          </a:p>
        </p:txBody>
      </p:sp>
      <p:sp>
        <p:nvSpPr>
          <p:cNvPr id="3" name="直排文字版面配置區 2"/>
          <p:cNvSpPr>
            <a:spLocks noGrp="1"/>
          </p:cNvSpPr>
          <p:nvPr>
            <p:ph type="body" orient="vert" idx="1"/>
          </p:nvPr>
        </p:nvSpPr>
        <p:spPr>
          <a:xfrm>
            <a:off x="457200" y="274640"/>
            <a:ext cx="6019800" cy="5851525"/>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4" name="日期版面配置區 3"/>
          <p:cNvSpPr>
            <a:spLocks noGrp="1"/>
          </p:cNvSpPr>
          <p:nvPr>
            <p:ph type="dt" sz="half" idx="10"/>
          </p:nvPr>
        </p:nvSpPr>
        <p:spPr/>
        <p:txBody>
          <a:bodyPr/>
          <a:lstStyle>
            <a:lvl1pPr>
              <a:defRPr/>
            </a:lvl1pPr>
          </a:lstStyle>
          <a:p>
            <a:pPr>
              <a:defRPr/>
            </a:pPr>
            <a:fld id="{79F74CA5-38AF-49A1-B595-A7FDAEFA1428}" type="datetime1">
              <a:rPr lang="en-US" altLang="zh-TW" smtClean="0"/>
              <a:pPr>
                <a:defRPr/>
              </a:pPr>
              <a:t>3/25/2019</a:t>
            </a:fld>
            <a:endParaRPr lang="en-US" altLang="zh-TW" dirty="0"/>
          </a:p>
        </p:txBody>
      </p:sp>
      <p:sp>
        <p:nvSpPr>
          <p:cNvPr id="5" name="頁尾版面配置區 4"/>
          <p:cNvSpPr>
            <a:spLocks noGrp="1"/>
          </p:cNvSpPr>
          <p:nvPr>
            <p:ph type="ftr" sz="quarter" idx="11"/>
          </p:nvPr>
        </p:nvSpPr>
        <p:spPr/>
        <p:txBody>
          <a:bodyPr/>
          <a:lstStyle>
            <a:lvl1pPr>
              <a:defRPr/>
            </a:lvl1pPr>
          </a:lstStyle>
          <a:p>
            <a:pPr>
              <a:defRPr/>
            </a:pPr>
            <a:r>
              <a:rPr lang="en-IN" altLang="zh-TW"/>
              <a:t>BATCH 45</a:t>
            </a:r>
            <a:endParaRPr lang="en-US" altLang="zh-TW" dirty="0"/>
          </a:p>
        </p:txBody>
      </p:sp>
      <p:sp>
        <p:nvSpPr>
          <p:cNvPr id="6" name="投影片編號版面配置區 5"/>
          <p:cNvSpPr>
            <a:spLocks noGrp="1"/>
          </p:cNvSpPr>
          <p:nvPr>
            <p:ph type="sldNum" sz="quarter" idx="12"/>
          </p:nvPr>
        </p:nvSpPr>
        <p:spPr/>
        <p:txBody>
          <a:bodyPr/>
          <a:lstStyle>
            <a:lvl1pPr>
              <a:defRPr/>
            </a:lvl1pPr>
          </a:lstStyle>
          <a:p>
            <a:pPr>
              <a:defRPr/>
            </a:pPr>
            <a:fld id="{17FF0E6A-24A5-459E-A7D0-D9DE6FD8B01B}" type="slidenum">
              <a:rPr lang="en-US" altLang="zh-TW"/>
              <a:pPr>
                <a:defRPr/>
              </a:pPr>
              <a:t>‹#›</a:t>
            </a:fld>
            <a:endParaRPr lang="en-US" altLang="zh-TW"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9BB1381-9537-4B79-ABF2-BB81C2020BEB}"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2F3EA33-B3AC-47B1-84D4-042CD16AB78B}"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EA81BAE-C5BF-4DF6-B3D5-9BAF6829E434}"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65DF054-63C3-48F9-892F-07F0A8948BF7}"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1AF3D36-1207-4791-B6BD-4A7B7F0B2295}"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781182F-8A05-42D2-A566-1529F6D173CB}" type="slidenum">
              <a:rPr lang="en-US"/>
              <a:pPr>
                <a:defRPr/>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A9A4038-C8E8-4030-A957-8093C4EBC703}" type="datetime1">
              <a:rPr lang="en-US" smtClean="0"/>
              <a:pPr>
                <a:defRPr/>
              </a:pPr>
              <a:t>3/25/2019</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IN"/>
              <a:t>BATCH 45</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24A6D75-70F3-4A40-BD26-B5CAA960FDE1}" type="slidenum">
              <a:rPr lang="en-US"/>
              <a:pPr>
                <a:defRPr/>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C34F59EC-CFB7-48C9-BCB7-A9F1E28A1393}" type="datetime1">
              <a:rPr lang="en-US" smtClean="0"/>
              <a:pPr>
                <a:defRPr/>
              </a:pPr>
              <a:t>3/25/2019</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IN"/>
              <a:t>BATCH 45</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1FF7218C-3883-456C-81CA-A6C203AD414C}"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08358AD-0E15-41E1-9757-764CCC593BD7}" type="datetime1">
              <a:rPr lang="en-US" smtClean="0"/>
              <a:pPr>
                <a:defRPr/>
              </a:pPr>
              <a:t>3/25/2019</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IN"/>
              <a:t>BATCH 45</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92F9A57D-D9F4-4E5C-A9B0-516DD451F813}"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5071724-AD9E-484A-BD36-338C5963578F}" type="datetime1">
              <a:rPr lang="en-US" smtClean="0"/>
              <a:pPr>
                <a:defRPr/>
              </a:pPr>
              <a:t>3/25/2019</a:t>
            </a:fld>
            <a:endParaRPr lang="en-US" dirty="0"/>
          </a:p>
        </p:txBody>
      </p:sp>
      <p:sp>
        <p:nvSpPr>
          <p:cNvPr id="3" name="Footer Placeholder 4"/>
          <p:cNvSpPr>
            <a:spLocks noGrp="1"/>
          </p:cNvSpPr>
          <p:nvPr>
            <p:ph type="ftr" sz="quarter" idx="11"/>
          </p:nvPr>
        </p:nvSpPr>
        <p:spPr/>
        <p:txBody>
          <a:bodyPr/>
          <a:lstStyle>
            <a:lvl1pPr>
              <a:defRPr/>
            </a:lvl1pPr>
          </a:lstStyle>
          <a:p>
            <a:pPr>
              <a:defRPr/>
            </a:pPr>
            <a:r>
              <a:rPr lang="en-IN"/>
              <a:t>BATCH 45</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746D8933-3B45-41A8-AE83-9AEE7CD2F4F5}"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68E899C-ACCD-4AD2-8564-EC49F764BE5F}" type="datetime1">
              <a:rPr lang="en-US" smtClean="0"/>
              <a:pPr>
                <a:defRPr/>
              </a:pPr>
              <a:t>3/25/2019</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IN"/>
              <a:t>BATCH 45</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8971247-1972-40C8-880D-23A08AC579B0}"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Click to edit Master title style</a:t>
            </a:r>
          </a:p>
        </p:txBody>
      </p:sp>
      <p:sp>
        <p:nvSpPr>
          <p:cNvPr id="3" name="內容版面配置區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4" name="日期版面配置區 3"/>
          <p:cNvSpPr>
            <a:spLocks noGrp="1"/>
          </p:cNvSpPr>
          <p:nvPr>
            <p:ph type="dt" sz="half" idx="10"/>
          </p:nvPr>
        </p:nvSpPr>
        <p:spPr/>
        <p:txBody>
          <a:bodyPr/>
          <a:lstStyle>
            <a:lvl1pPr>
              <a:defRPr/>
            </a:lvl1pPr>
          </a:lstStyle>
          <a:p>
            <a:pPr>
              <a:defRPr/>
            </a:pPr>
            <a:fld id="{8D8749BF-2A58-45A9-932D-DCB21397E546}" type="datetime1">
              <a:rPr lang="en-US" altLang="zh-TW" smtClean="0"/>
              <a:pPr>
                <a:defRPr/>
              </a:pPr>
              <a:t>3/25/2019</a:t>
            </a:fld>
            <a:endParaRPr lang="en-US" altLang="zh-TW" dirty="0"/>
          </a:p>
        </p:txBody>
      </p:sp>
      <p:sp>
        <p:nvSpPr>
          <p:cNvPr id="5" name="頁尾版面配置區 4"/>
          <p:cNvSpPr>
            <a:spLocks noGrp="1"/>
          </p:cNvSpPr>
          <p:nvPr>
            <p:ph type="ftr" sz="quarter" idx="11"/>
          </p:nvPr>
        </p:nvSpPr>
        <p:spPr/>
        <p:txBody>
          <a:bodyPr/>
          <a:lstStyle>
            <a:lvl1pPr>
              <a:defRPr/>
            </a:lvl1pPr>
          </a:lstStyle>
          <a:p>
            <a:pPr>
              <a:defRPr/>
            </a:pPr>
            <a:r>
              <a:rPr lang="en-IN" altLang="zh-TW"/>
              <a:t>BATCH 45</a:t>
            </a:r>
            <a:endParaRPr lang="en-US" altLang="zh-TW" dirty="0"/>
          </a:p>
        </p:txBody>
      </p:sp>
      <p:sp>
        <p:nvSpPr>
          <p:cNvPr id="6" name="投影片編號版面配置區 5"/>
          <p:cNvSpPr>
            <a:spLocks noGrp="1"/>
          </p:cNvSpPr>
          <p:nvPr>
            <p:ph type="sldNum" sz="quarter" idx="12"/>
          </p:nvPr>
        </p:nvSpPr>
        <p:spPr/>
        <p:txBody>
          <a:bodyPr/>
          <a:lstStyle>
            <a:lvl1pPr>
              <a:defRPr/>
            </a:lvl1pPr>
          </a:lstStyle>
          <a:p>
            <a:pPr>
              <a:defRPr/>
            </a:pPr>
            <a:fld id="{60890893-2E58-42D6-A175-5567065CF094}" type="slidenum">
              <a:rPr lang="en-US" altLang="zh-TW"/>
              <a:pPr>
                <a:defRPr/>
              </a:pPr>
              <a:t>‹#›</a:t>
            </a:fld>
            <a:endParaRPr lang="en-US" altLang="zh-TW"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AB22875-75D6-4983-BA83-9DC800F414F6}" type="datetime1">
              <a:rPr lang="en-US" smtClean="0"/>
              <a:pPr>
                <a:defRPr/>
              </a:pPr>
              <a:t>3/25/2019</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IN"/>
              <a:t>BATCH 45</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0E1FD79-D73D-4ADB-9062-6573C6FE9727}"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75DF79D-2F03-4DF6-BDBB-0BADB73796E7}"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AE351C24-4A08-4A73-80C3-3BD1C309083A}"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6248ABB-9ABA-4905-97B5-ACB1BB864E73}"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461E0366-76D7-4B14-A262-5826C613F7AA}" type="slidenum">
              <a:rPr lang="en-US"/>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pPr>
              <a:defRPr/>
            </a:pPr>
            <a:fld id="{78A6DED1-1279-4371-A482-D219B87D013C}"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B2F3EA33-B3AC-47B1-84D4-042CD16AB78B}" type="slidenum">
              <a:rPr lang="en-US" smtClean="0"/>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a:defRPr/>
            </a:pPr>
            <a:fld id="{A45E60DE-6B9C-4E6A-AAB2-663A0345C10C}"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268A7969-2F78-42AC-BC4F-A5F5C0CDE23D}"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9781182F-8A05-42D2-A566-1529F6D173CB}" type="slidenum">
              <a:rPr lang="en-US" smtClean="0"/>
              <a:pPr>
                <a:defRPr/>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pPr>
              <a:defRPr/>
            </a:pPr>
            <a:fld id="{F0169349-8D01-4E2A-96C7-64B7DFB60F61}" type="datetime1">
              <a:rPr lang="en-US" smtClean="0"/>
              <a:pPr>
                <a:defRPr/>
              </a:pPr>
              <a:t>3/25/2019</a:t>
            </a:fld>
            <a:endParaRPr lang="en-US" dirty="0"/>
          </a:p>
        </p:txBody>
      </p:sp>
      <p:sp>
        <p:nvSpPr>
          <p:cNvPr id="6" name="Footer Placeholder 5"/>
          <p:cNvSpPr>
            <a:spLocks noGrp="1"/>
          </p:cNvSpPr>
          <p:nvPr>
            <p:ph type="ftr" sz="quarter" idx="11"/>
          </p:nvPr>
        </p:nvSpPr>
        <p:spPr/>
        <p:txBody>
          <a:bodyPr/>
          <a:lstStyle/>
          <a:p>
            <a:pPr>
              <a:defRPr/>
            </a:pPr>
            <a:r>
              <a:rPr lang="en-IN"/>
              <a:t>BATCH 45</a:t>
            </a:r>
            <a:endParaRPr lang="en-US" dirty="0"/>
          </a:p>
        </p:txBody>
      </p:sp>
      <p:sp>
        <p:nvSpPr>
          <p:cNvPr id="7" name="Slide Number Placeholder 6"/>
          <p:cNvSpPr>
            <a:spLocks noGrp="1"/>
          </p:cNvSpPr>
          <p:nvPr>
            <p:ph type="sldNum" sz="quarter" idx="12"/>
          </p:nvPr>
        </p:nvSpPr>
        <p:spPr/>
        <p:txBody>
          <a:bodyPr/>
          <a:lstStyle/>
          <a:p>
            <a:pPr>
              <a:defRPr/>
            </a:pPr>
            <a:fld id="{624A6D75-70F3-4A40-BD26-B5CAA960FDE1}" type="slidenum">
              <a:rPr lang="en-US" smtClean="0"/>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pPr>
              <a:defRPr/>
            </a:pPr>
            <a:fld id="{B7FB7A15-10D2-4A5C-8AAE-20F22F3FEFC2}" type="datetime1">
              <a:rPr lang="en-US" smtClean="0"/>
              <a:pPr>
                <a:defRPr/>
              </a:pPr>
              <a:t>3/25/2019</a:t>
            </a:fld>
            <a:endParaRPr lang="en-US" dirty="0"/>
          </a:p>
        </p:txBody>
      </p:sp>
      <p:sp>
        <p:nvSpPr>
          <p:cNvPr id="8" name="Footer Placeholder 7"/>
          <p:cNvSpPr>
            <a:spLocks noGrp="1"/>
          </p:cNvSpPr>
          <p:nvPr>
            <p:ph type="ftr" sz="quarter" idx="11"/>
          </p:nvPr>
        </p:nvSpPr>
        <p:spPr/>
        <p:txBody>
          <a:bodyPr/>
          <a:lstStyle/>
          <a:p>
            <a:pPr>
              <a:defRPr/>
            </a:pPr>
            <a:r>
              <a:rPr lang="en-IN"/>
              <a:t>BATCH 45</a:t>
            </a:r>
            <a:endParaRPr lang="en-US" dirty="0"/>
          </a:p>
        </p:txBody>
      </p:sp>
      <p:sp>
        <p:nvSpPr>
          <p:cNvPr id="9" name="Slide Number Placeholder 8"/>
          <p:cNvSpPr>
            <a:spLocks noGrp="1"/>
          </p:cNvSpPr>
          <p:nvPr>
            <p:ph type="sldNum" sz="quarter" idx="12"/>
          </p:nvPr>
        </p:nvSpPr>
        <p:spPr/>
        <p:txBody>
          <a:bodyPr/>
          <a:lstStyle/>
          <a:p>
            <a:pPr>
              <a:defRPr/>
            </a:pPr>
            <a:fld id="{1FF7218C-3883-456C-81CA-A6C203AD414C}" type="slidenum">
              <a:rPr lang="en-US" smtClean="0"/>
              <a:pPr>
                <a:defRPr/>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pPr>
              <a:defRPr/>
            </a:pPr>
            <a:fld id="{9D38378F-6546-40F0-9379-49148A68701B}" type="datetime1">
              <a:rPr lang="en-US" smtClean="0"/>
              <a:pPr>
                <a:defRPr/>
              </a:pPr>
              <a:t>3/25/2019</a:t>
            </a:fld>
            <a:endParaRPr lang="en-US" dirty="0"/>
          </a:p>
        </p:txBody>
      </p:sp>
      <p:sp>
        <p:nvSpPr>
          <p:cNvPr id="4" name="Footer Placeholder 3"/>
          <p:cNvSpPr>
            <a:spLocks noGrp="1"/>
          </p:cNvSpPr>
          <p:nvPr>
            <p:ph type="ftr" sz="quarter" idx="11"/>
          </p:nvPr>
        </p:nvSpPr>
        <p:spPr/>
        <p:txBody>
          <a:bodyPr/>
          <a:lstStyle/>
          <a:p>
            <a:pPr>
              <a:defRPr/>
            </a:pPr>
            <a:r>
              <a:rPr lang="en-IN"/>
              <a:t>BATCH 45</a:t>
            </a:r>
            <a:endParaRPr lang="en-US" dirty="0"/>
          </a:p>
        </p:txBody>
      </p:sp>
      <p:sp>
        <p:nvSpPr>
          <p:cNvPr id="5" name="Slide Number Placeholder 4"/>
          <p:cNvSpPr>
            <a:spLocks noGrp="1"/>
          </p:cNvSpPr>
          <p:nvPr>
            <p:ph type="sldNum" sz="quarter" idx="12"/>
          </p:nvPr>
        </p:nvSpPr>
        <p:spPr/>
        <p:txBody>
          <a:bodyPr/>
          <a:lstStyle/>
          <a:p>
            <a:pPr>
              <a:defRPr/>
            </a:pPr>
            <a:fld id="{92F9A57D-D9F4-4E5C-A9B0-516DD451F813}" type="slidenum">
              <a:rPr lang="en-US" smtClean="0"/>
              <a:pPr>
                <a:defRPr/>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7063606-206D-4430-B18D-A83C64C90669}" type="datetime1">
              <a:rPr lang="en-US" smtClean="0"/>
              <a:pPr>
                <a:defRPr/>
              </a:pPr>
              <a:t>3/25/2019</a:t>
            </a:fld>
            <a:endParaRPr lang="en-US" dirty="0"/>
          </a:p>
        </p:txBody>
      </p:sp>
      <p:sp>
        <p:nvSpPr>
          <p:cNvPr id="3" name="Footer Placeholder 2"/>
          <p:cNvSpPr>
            <a:spLocks noGrp="1"/>
          </p:cNvSpPr>
          <p:nvPr>
            <p:ph type="ftr" sz="quarter" idx="11"/>
          </p:nvPr>
        </p:nvSpPr>
        <p:spPr/>
        <p:txBody>
          <a:bodyPr/>
          <a:lstStyle/>
          <a:p>
            <a:pPr>
              <a:defRPr/>
            </a:pPr>
            <a:r>
              <a:rPr lang="en-IN"/>
              <a:t>BATCH 45</a:t>
            </a:r>
            <a:endParaRPr lang="en-US" dirty="0"/>
          </a:p>
        </p:txBody>
      </p:sp>
      <p:sp>
        <p:nvSpPr>
          <p:cNvPr id="4" name="Slide Number Placeholder 3"/>
          <p:cNvSpPr>
            <a:spLocks noGrp="1"/>
          </p:cNvSpPr>
          <p:nvPr>
            <p:ph type="sldNum" sz="quarter" idx="12"/>
          </p:nvPr>
        </p:nvSpPr>
        <p:spPr/>
        <p:txBody>
          <a:bodyPr/>
          <a:lstStyle/>
          <a:p>
            <a:pPr>
              <a:defRPr/>
            </a:pPr>
            <a:fld id="{746D8933-3B45-41A8-AE83-9AEE7CD2F4F5}"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en-US" altLang="zh-TW"/>
              <a:t>Click to edit Master title style</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TW"/>
              <a:t>Click to edit Master text styles</a:t>
            </a:r>
          </a:p>
        </p:txBody>
      </p:sp>
      <p:sp>
        <p:nvSpPr>
          <p:cNvPr id="4" name="日期版面配置區 3"/>
          <p:cNvSpPr>
            <a:spLocks noGrp="1"/>
          </p:cNvSpPr>
          <p:nvPr>
            <p:ph type="dt" sz="half" idx="10"/>
          </p:nvPr>
        </p:nvSpPr>
        <p:spPr/>
        <p:txBody>
          <a:bodyPr/>
          <a:lstStyle>
            <a:lvl1pPr>
              <a:defRPr/>
            </a:lvl1pPr>
          </a:lstStyle>
          <a:p>
            <a:pPr>
              <a:defRPr/>
            </a:pPr>
            <a:fld id="{A33FF5F1-E70E-488E-8B1D-5B7EF107635F}" type="datetime1">
              <a:rPr lang="en-US" altLang="zh-TW" smtClean="0"/>
              <a:pPr>
                <a:defRPr/>
              </a:pPr>
              <a:t>3/25/2019</a:t>
            </a:fld>
            <a:endParaRPr lang="en-US" altLang="zh-TW" dirty="0"/>
          </a:p>
        </p:txBody>
      </p:sp>
      <p:sp>
        <p:nvSpPr>
          <p:cNvPr id="5" name="頁尾版面配置區 4"/>
          <p:cNvSpPr>
            <a:spLocks noGrp="1"/>
          </p:cNvSpPr>
          <p:nvPr>
            <p:ph type="ftr" sz="quarter" idx="11"/>
          </p:nvPr>
        </p:nvSpPr>
        <p:spPr/>
        <p:txBody>
          <a:bodyPr/>
          <a:lstStyle>
            <a:lvl1pPr>
              <a:defRPr/>
            </a:lvl1pPr>
          </a:lstStyle>
          <a:p>
            <a:pPr>
              <a:defRPr/>
            </a:pPr>
            <a:r>
              <a:rPr lang="en-IN" altLang="zh-TW"/>
              <a:t>BATCH 45</a:t>
            </a:r>
            <a:endParaRPr lang="en-US" altLang="zh-TW" dirty="0"/>
          </a:p>
        </p:txBody>
      </p:sp>
      <p:sp>
        <p:nvSpPr>
          <p:cNvPr id="6" name="投影片編號版面配置區 5"/>
          <p:cNvSpPr>
            <a:spLocks noGrp="1"/>
          </p:cNvSpPr>
          <p:nvPr>
            <p:ph type="sldNum" sz="quarter" idx="12"/>
          </p:nvPr>
        </p:nvSpPr>
        <p:spPr/>
        <p:txBody>
          <a:bodyPr/>
          <a:lstStyle>
            <a:lvl1pPr>
              <a:defRPr/>
            </a:lvl1pPr>
          </a:lstStyle>
          <a:p>
            <a:pPr>
              <a:defRPr/>
            </a:pPr>
            <a:fld id="{6076F598-3571-4C1C-87C6-72970FC4767B}" type="slidenum">
              <a:rPr lang="en-US" altLang="zh-TW"/>
              <a:pPr>
                <a:defRPr/>
              </a:pPr>
              <a:t>‹#›</a:t>
            </a:fld>
            <a:endParaRPr lang="en-US" altLang="zh-TW"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39D15ECA-EAB0-454C-916C-B2B62413CC02}" type="datetime1">
              <a:rPr lang="en-US" smtClean="0"/>
              <a:pPr>
                <a:defRPr/>
              </a:pPr>
              <a:t>3/25/2019</a:t>
            </a:fld>
            <a:endParaRPr lang="en-US" dirty="0"/>
          </a:p>
        </p:txBody>
      </p:sp>
      <p:sp>
        <p:nvSpPr>
          <p:cNvPr id="6" name="Footer Placeholder 5"/>
          <p:cNvSpPr>
            <a:spLocks noGrp="1"/>
          </p:cNvSpPr>
          <p:nvPr>
            <p:ph type="ftr" sz="quarter" idx="11"/>
          </p:nvPr>
        </p:nvSpPr>
        <p:spPr/>
        <p:txBody>
          <a:bodyPr/>
          <a:lstStyle/>
          <a:p>
            <a:pPr>
              <a:defRPr/>
            </a:pPr>
            <a:r>
              <a:rPr lang="en-IN"/>
              <a:t>BATCH 45</a:t>
            </a:r>
            <a:endParaRPr lang="en-US" dirty="0"/>
          </a:p>
        </p:txBody>
      </p:sp>
      <p:sp>
        <p:nvSpPr>
          <p:cNvPr id="7" name="Slide Number Placeholder 6"/>
          <p:cNvSpPr>
            <a:spLocks noGrp="1"/>
          </p:cNvSpPr>
          <p:nvPr>
            <p:ph type="sldNum" sz="quarter" idx="12"/>
          </p:nvPr>
        </p:nvSpPr>
        <p:spPr/>
        <p:txBody>
          <a:bodyPr/>
          <a:lstStyle/>
          <a:p>
            <a:pPr>
              <a:defRPr/>
            </a:pPr>
            <a:fld id="{78971247-1972-40C8-880D-23A08AC579B0}" type="slidenum">
              <a:rPr lang="en-US" smtClean="0"/>
              <a:pPr>
                <a:defRPr/>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99351EB9-5E9B-4BFD-BA94-1C6E7795B8FE}" type="datetime1">
              <a:rPr lang="en-US" smtClean="0"/>
              <a:pPr>
                <a:defRPr/>
              </a:pPr>
              <a:t>3/25/2019</a:t>
            </a:fld>
            <a:endParaRPr lang="en-US" dirty="0"/>
          </a:p>
        </p:txBody>
      </p:sp>
      <p:sp>
        <p:nvSpPr>
          <p:cNvPr id="6" name="Footer Placeholder 5"/>
          <p:cNvSpPr>
            <a:spLocks noGrp="1"/>
          </p:cNvSpPr>
          <p:nvPr>
            <p:ph type="ftr" sz="quarter" idx="11"/>
          </p:nvPr>
        </p:nvSpPr>
        <p:spPr/>
        <p:txBody>
          <a:bodyPr/>
          <a:lstStyle/>
          <a:p>
            <a:pPr>
              <a:defRPr/>
            </a:pPr>
            <a:r>
              <a:rPr lang="en-IN"/>
              <a:t>BATCH 45</a:t>
            </a:r>
            <a:endParaRPr lang="en-US" dirty="0"/>
          </a:p>
        </p:txBody>
      </p:sp>
      <p:sp>
        <p:nvSpPr>
          <p:cNvPr id="7" name="Slide Number Placeholder 6"/>
          <p:cNvSpPr>
            <a:spLocks noGrp="1"/>
          </p:cNvSpPr>
          <p:nvPr>
            <p:ph type="sldNum" sz="quarter" idx="12"/>
          </p:nvPr>
        </p:nvSpPr>
        <p:spPr/>
        <p:txBody>
          <a:bodyPr/>
          <a:lstStyle/>
          <a:p>
            <a:pPr>
              <a:defRPr/>
            </a:pPr>
            <a:fld id="{60E1FD79-D73D-4ADB-9062-6573C6FE9727}" type="slidenum">
              <a:rPr lang="en-US" smtClean="0"/>
              <a:pPr>
                <a:defRPr/>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a:defRPr/>
            </a:pPr>
            <a:fld id="{42E74F6F-4CDD-4A2D-9367-CE2A99711377}"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AE351C24-4A08-4A73-80C3-3BD1C309083A}" type="slidenum">
              <a:rPr lang="en-US" smtClean="0"/>
              <a:pPr>
                <a:defRPr/>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a:defRPr/>
            </a:pPr>
            <a:fld id="{EB99911B-1EEE-4703-9B2B-DF652ACDFB66}"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461E0366-76D7-4B14-A262-5826C613F7AA}"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Click to edit Master title style</a:t>
            </a:r>
          </a:p>
        </p:txBody>
      </p:sp>
      <p:sp>
        <p:nvSpPr>
          <p:cNvPr id="3" name="內容版面配置區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4" name="內容版面配置區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5" name="日期版面配置區 3"/>
          <p:cNvSpPr>
            <a:spLocks noGrp="1"/>
          </p:cNvSpPr>
          <p:nvPr>
            <p:ph type="dt" sz="half" idx="10"/>
          </p:nvPr>
        </p:nvSpPr>
        <p:spPr/>
        <p:txBody>
          <a:bodyPr/>
          <a:lstStyle>
            <a:lvl1pPr>
              <a:defRPr/>
            </a:lvl1pPr>
          </a:lstStyle>
          <a:p>
            <a:pPr>
              <a:defRPr/>
            </a:pPr>
            <a:fld id="{7C69304C-225F-4A6A-BF7A-33D1498A262F}" type="datetime1">
              <a:rPr lang="en-US" altLang="zh-TW" smtClean="0"/>
              <a:pPr>
                <a:defRPr/>
              </a:pPr>
              <a:t>3/25/2019</a:t>
            </a:fld>
            <a:endParaRPr lang="en-US" altLang="zh-TW" dirty="0"/>
          </a:p>
        </p:txBody>
      </p:sp>
      <p:sp>
        <p:nvSpPr>
          <p:cNvPr id="6" name="頁尾版面配置區 4"/>
          <p:cNvSpPr>
            <a:spLocks noGrp="1"/>
          </p:cNvSpPr>
          <p:nvPr>
            <p:ph type="ftr" sz="quarter" idx="11"/>
          </p:nvPr>
        </p:nvSpPr>
        <p:spPr/>
        <p:txBody>
          <a:bodyPr/>
          <a:lstStyle>
            <a:lvl1pPr>
              <a:defRPr/>
            </a:lvl1pPr>
          </a:lstStyle>
          <a:p>
            <a:pPr>
              <a:defRPr/>
            </a:pPr>
            <a:r>
              <a:rPr lang="en-IN" altLang="zh-TW"/>
              <a:t>BATCH 45</a:t>
            </a:r>
            <a:endParaRPr lang="en-US" altLang="zh-TW" dirty="0"/>
          </a:p>
        </p:txBody>
      </p:sp>
      <p:sp>
        <p:nvSpPr>
          <p:cNvPr id="7" name="投影片編號版面配置區 5"/>
          <p:cNvSpPr>
            <a:spLocks noGrp="1"/>
          </p:cNvSpPr>
          <p:nvPr>
            <p:ph type="sldNum" sz="quarter" idx="12"/>
          </p:nvPr>
        </p:nvSpPr>
        <p:spPr/>
        <p:txBody>
          <a:bodyPr/>
          <a:lstStyle>
            <a:lvl1pPr>
              <a:defRPr/>
            </a:lvl1pPr>
          </a:lstStyle>
          <a:p>
            <a:pPr>
              <a:defRPr/>
            </a:pPr>
            <a:fld id="{C5F5A860-F5CD-4659-99F1-8E129F00CEA2}" type="slidenum">
              <a:rPr lang="en-US" altLang="zh-TW"/>
              <a:pPr>
                <a:defRPr/>
              </a:pPr>
              <a:t>‹#›</a:t>
            </a:fld>
            <a:endParaRPr lang="en-US" altLang="zh-TW"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en-US" altLang="zh-TW"/>
              <a:t>Click to edit Master title style</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Click to edit Master text styles</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7" name="日期版面配置區 3"/>
          <p:cNvSpPr>
            <a:spLocks noGrp="1"/>
          </p:cNvSpPr>
          <p:nvPr>
            <p:ph type="dt" sz="half" idx="10"/>
          </p:nvPr>
        </p:nvSpPr>
        <p:spPr/>
        <p:txBody>
          <a:bodyPr/>
          <a:lstStyle>
            <a:lvl1pPr>
              <a:defRPr/>
            </a:lvl1pPr>
          </a:lstStyle>
          <a:p>
            <a:pPr>
              <a:defRPr/>
            </a:pPr>
            <a:fld id="{BF08F4CB-8A1D-4E5A-B649-E8B9CA4B8C92}" type="datetime1">
              <a:rPr lang="en-US" altLang="zh-TW" smtClean="0"/>
              <a:pPr>
                <a:defRPr/>
              </a:pPr>
              <a:t>3/25/2019</a:t>
            </a:fld>
            <a:endParaRPr lang="en-US" altLang="zh-TW" dirty="0"/>
          </a:p>
        </p:txBody>
      </p:sp>
      <p:sp>
        <p:nvSpPr>
          <p:cNvPr id="8" name="頁尾版面配置區 4"/>
          <p:cNvSpPr>
            <a:spLocks noGrp="1"/>
          </p:cNvSpPr>
          <p:nvPr>
            <p:ph type="ftr" sz="quarter" idx="11"/>
          </p:nvPr>
        </p:nvSpPr>
        <p:spPr/>
        <p:txBody>
          <a:bodyPr/>
          <a:lstStyle>
            <a:lvl1pPr>
              <a:defRPr/>
            </a:lvl1pPr>
          </a:lstStyle>
          <a:p>
            <a:pPr>
              <a:defRPr/>
            </a:pPr>
            <a:r>
              <a:rPr lang="en-IN" altLang="zh-TW"/>
              <a:t>BATCH 45</a:t>
            </a:r>
            <a:endParaRPr lang="en-US" altLang="zh-TW" dirty="0"/>
          </a:p>
        </p:txBody>
      </p:sp>
      <p:sp>
        <p:nvSpPr>
          <p:cNvPr id="9" name="投影片編號版面配置區 5"/>
          <p:cNvSpPr>
            <a:spLocks noGrp="1"/>
          </p:cNvSpPr>
          <p:nvPr>
            <p:ph type="sldNum" sz="quarter" idx="12"/>
          </p:nvPr>
        </p:nvSpPr>
        <p:spPr/>
        <p:txBody>
          <a:bodyPr/>
          <a:lstStyle>
            <a:lvl1pPr>
              <a:defRPr/>
            </a:lvl1pPr>
          </a:lstStyle>
          <a:p>
            <a:pPr>
              <a:defRPr/>
            </a:pPr>
            <a:fld id="{471FDFC2-9FC4-4758-B681-CF1AFA03BE66}" type="slidenum">
              <a:rPr lang="en-US" altLang="zh-TW"/>
              <a:pPr>
                <a:defRPr/>
              </a:pPr>
              <a:t>‹#›</a:t>
            </a:fld>
            <a:endParaRPr lang="en-US" altLang="zh-TW"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Click to edit Master title style</a:t>
            </a:r>
          </a:p>
        </p:txBody>
      </p:sp>
      <p:sp>
        <p:nvSpPr>
          <p:cNvPr id="3" name="日期版面配置區 3"/>
          <p:cNvSpPr>
            <a:spLocks noGrp="1"/>
          </p:cNvSpPr>
          <p:nvPr>
            <p:ph type="dt" sz="half" idx="10"/>
          </p:nvPr>
        </p:nvSpPr>
        <p:spPr/>
        <p:txBody>
          <a:bodyPr/>
          <a:lstStyle>
            <a:lvl1pPr>
              <a:defRPr/>
            </a:lvl1pPr>
          </a:lstStyle>
          <a:p>
            <a:pPr>
              <a:defRPr/>
            </a:pPr>
            <a:fld id="{E5FFF815-FA01-45D4-B695-9533A9B52023}" type="datetime1">
              <a:rPr lang="en-US" altLang="zh-TW" smtClean="0"/>
              <a:pPr>
                <a:defRPr/>
              </a:pPr>
              <a:t>3/25/2019</a:t>
            </a:fld>
            <a:endParaRPr lang="en-US" altLang="zh-TW" dirty="0"/>
          </a:p>
        </p:txBody>
      </p:sp>
      <p:sp>
        <p:nvSpPr>
          <p:cNvPr id="4" name="頁尾版面配置區 4"/>
          <p:cNvSpPr>
            <a:spLocks noGrp="1"/>
          </p:cNvSpPr>
          <p:nvPr>
            <p:ph type="ftr" sz="quarter" idx="11"/>
          </p:nvPr>
        </p:nvSpPr>
        <p:spPr/>
        <p:txBody>
          <a:bodyPr/>
          <a:lstStyle>
            <a:lvl1pPr>
              <a:defRPr/>
            </a:lvl1pPr>
          </a:lstStyle>
          <a:p>
            <a:pPr>
              <a:defRPr/>
            </a:pPr>
            <a:r>
              <a:rPr lang="en-IN" altLang="zh-TW"/>
              <a:t>BATCH 45</a:t>
            </a:r>
            <a:endParaRPr lang="en-US" altLang="zh-TW" dirty="0"/>
          </a:p>
        </p:txBody>
      </p:sp>
      <p:sp>
        <p:nvSpPr>
          <p:cNvPr id="5" name="投影片編號版面配置區 5"/>
          <p:cNvSpPr>
            <a:spLocks noGrp="1"/>
          </p:cNvSpPr>
          <p:nvPr>
            <p:ph type="sldNum" sz="quarter" idx="12"/>
          </p:nvPr>
        </p:nvSpPr>
        <p:spPr/>
        <p:txBody>
          <a:bodyPr/>
          <a:lstStyle>
            <a:lvl1pPr>
              <a:defRPr/>
            </a:lvl1pPr>
          </a:lstStyle>
          <a:p>
            <a:pPr>
              <a:defRPr/>
            </a:pPr>
            <a:fld id="{8ADF32AB-4D9C-4EC9-A18B-567F4CEFCFA3}" type="slidenum">
              <a:rPr lang="en-US" altLang="zh-TW"/>
              <a:pPr>
                <a:defRPr/>
              </a:pPr>
              <a:t>‹#›</a:t>
            </a:fld>
            <a:endParaRPr lang="en-US" altLang="zh-TW"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D7B1ABF2-5FE8-4235-87EC-F5B0EA6A46D1}" type="datetime1">
              <a:rPr lang="en-US" altLang="zh-TW" smtClean="0"/>
              <a:pPr>
                <a:defRPr/>
              </a:pPr>
              <a:t>3/25/2019</a:t>
            </a:fld>
            <a:endParaRPr lang="en-US" altLang="zh-TW" dirty="0"/>
          </a:p>
        </p:txBody>
      </p:sp>
      <p:sp>
        <p:nvSpPr>
          <p:cNvPr id="3" name="頁尾版面配置區 4"/>
          <p:cNvSpPr>
            <a:spLocks noGrp="1"/>
          </p:cNvSpPr>
          <p:nvPr>
            <p:ph type="ftr" sz="quarter" idx="11"/>
          </p:nvPr>
        </p:nvSpPr>
        <p:spPr/>
        <p:txBody>
          <a:bodyPr/>
          <a:lstStyle>
            <a:lvl1pPr>
              <a:defRPr/>
            </a:lvl1pPr>
          </a:lstStyle>
          <a:p>
            <a:pPr>
              <a:defRPr/>
            </a:pPr>
            <a:r>
              <a:rPr lang="en-IN" altLang="zh-TW"/>
              <a:t>BATCH 45</a:t>
            </a:r>
            <a:endParaRPr lang="en-US" altLang="zh-TW" dirty="0"/>
          </a:p>
        </p:txBody>
      </p:sp>
      <p:sp>
        <p:nvSpPr>
          <p:cNvPr id="4" name="投影片編號版面配置區 5"/>
          <p:cNvSpPr>
            <a:spLocks noGrp="1"/>
          </p:cNvSpPr>
          <p:nvPr>
            <p:ph type="sldNum" sz="quarter" idx="12"/>
          </p:nvPr>
        </p:nvSpPr>
        <p:spPr/>
        <p:txBody>
          <a:bodyPr/>
          <a:lstStyle>
            <a:lvl1pPr>
              <a:defRPr/>
            </a:lvl1pPr>
          </a:lstStyle>
          <a:p>
            <a:pPr>
              <a:defRPr/>
            </a:pPr>
            <a:fld id="{B9E6F8B4-69CE-4DB7-BA8D-847DBC582E94}" type="slidenum">
              <a:rPr lang="en-US" altLang="zh-TW"/>
              <a:pPr>
                <a:defRPr/>
              </a:pPr>
              <a:t>‹#›</a:t>
            </a:fld>
            <a:endParaRPr lang="en-US" altLang="zh-TW"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73050"/>
            <a:ext cx="3008313" cy="1162050"/>
          </a:xfrm>
        </p:spPr>
        <p:txBody>
          <a:bodyPr anchor="b"/>
          <a:lstStyle>
            <a:lvl1pPr algn="l">
              <a:defRPr sz="2000" b="1"/>
            </a:lvl1pPr>
          </a:lstStyle>
          <a:p>
            <a:r>
              <a:rPr lang="en-US" altLang="zh-TW"/>
              <a:t>Click to edit Master title style</a:t>
            </a:r>
          </a:p>
        </p:txBody>
      </p:sp>
      <p:sp>
        <p:nvSpPr>
          <p:cNvPr id="3" name="內容版面配置區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4" name="文字版面配置區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a:t>Click to edit Master text styles</a:t>
            </a:r>
          </a:p>
        </p:txBody>
      </p:sp>
      <p:sp>
        <p:nvSpPr>
          <p:cNvPr id="5" name="日期版面配置區 3"/>
          <p:cNvSpPr>
            <a:spLocks noGrp="1"/>
          </p:cNvSpPr>
          <p:nvPr>
            <p:ph type="dt" sz="half" idx="10"/>
          </p:nvPr>
        </p:nvSpPr>
        <p:spPr/>
        <p:txBody>
          <a:bodyPr/>
          <a:lstStyle>
            <a:lvl1pPr>
              <a:defRPr/>
            </a:lvl1pPr>
          </a:lstStyle>
          <a:p>
            <a:pPr>
              <a:defRPr/>
            </a:pPr>
            <a:fld id="{85458D2E-95B1-424B-986E-049CC3D2910F}" type="datetime1">
              <a:rPr lang="en-US" altLang="zh-TW" smtClean="0"/>
              <a:pPr>
                <a:defRPr/>
              </a:pPr>
              <a:t>3/25/2019</a:t>
            </a:fld>
            <a:endParaRPr lang="en-US" altLang="zh-TW" dirty="0"/>
          </a:p>
        </p:txBody>
      </p:sp>
      <p:sp>
        <p:nvSpPr>
          <p:cNvPr id="6" name="頁尾版面配置區 4"/>
          <p:cNvSpPr>
            <a:spLocks noGrp="1"/>
          </p:cNvSpPr>
          <p:nvPr>
            <p:ph type="ftr" sz="quarter" idx="11"/>
          </p:nvPr>
        </p:nvSpPr>
        <p:spPr/>
        <p:txBody>
          <a:bodyPr/>
          <a:lstStyle>
            <a:lvl1pPr>
              <a:defRPr/>
            </a:lvl1pPr>
          </a:lstStyle>
          <a:p>
            <a:pPr>
              <a:defRPr/>
            </a:pPr>
            <a:r>
              <a:rPr lang="en-IN" altLang="zh-TW"/>
              <a:t>BATCH 45</a:t>
            </a:r>
            <a:endParaRPr lang="en-US" altLang="zh-TW" dirty="0"/>
          </a:p>
        </p:txBody>
      </p:sp>
      <p:sp>
        <p:nvSpPr>
          <p:cNvPr id="7" name="投影片編號版面配置區 5"/>
          <p:cNvSpPr>
            <a:spLocks noGrp="1"/>
          </p:cNvSpPr>
          <p:nvPr>
            <p:ph type="sldNum" sz="quarter" idx="12"/>
          </p:nvPr>
        </p:nvSpPr>
        <p:spPr/>
        <p:txBody>
          <a:bodyPr/>
          <a:lstStyle>
            <a:lvl1pPr>
              <a:defRPr/>
            </a:lvl1pPr>
          </a:lstStyle>
          <a:p>
            <a:pPr>
              <a:defRPr/>
            </a:pPr>
            <a:fld id="{AAB1E7E9-D4E5-4228-98CE-C786BD548742}" type="slidenum">
              <a:rPr lang="en-US" altLang="zh-TW"/>
              <a:pPr>
                <a:defRPr/>
              </a:pPr>
              <a:t>‹#›</a:t>
            </a:fld>
            <a:endParaRPr lang="en-US" altLang="zh-TW"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en-US" altLang="zh-TW"/>
              <a:t>Click to edit Master title style</a:t>
            </a:r>
          </a:p>
        </p:txBody>
      </p:sp>
      <p:sp>
        <p:nvSpPr>
          <p:cNvPr id="3" name="圖片版面配置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TW" noProof="0" dirty="0"/>
              <a:t>Click icon to add picture</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TW"/>
              <a:t>Click to edit Master text styles</a:t>
            </a:r>
          </a:p>
        </p:txBody>
      </p:sp>
      <p:sp>
        <p:nvSpPr>
          <p:cNvPr id="5" name="日期版面配置區 3"/>
          <p:cNvSpPr>
            <a:spLocks noGrp="1"/>
          </p:cNvSpPr>
          <p:nvPr>
            <p:ph type="dt" sz="half" idx="10"/>
          </p:nvPr>
        </p:nvSpPr>
        <p:spPr/>
        <p:txBody>
          <a:bodyPr/>
          <a:lstStyle>
            <a:lvl1pPr>
              <a:defRPr/>
            </a:lvl1pPr>
          </a:lstStyle>
          <a:p>
            <a:pPr>
              <a:defRPr/>
            </a:pPr>
            <a:fld id="{2164B121-7884-4468-97F9-3E605079D481}" type="datetime1">
              <a:rPr lang="en-US" altLang="zh-TW" smtClean="0"/>
              <a:pPr>
                <a:defRPr/>
              </a:pPr>
              <a:t>3/25/2019</a:t>
            </a:fld>
            <a:endParaRPr lang="en-US" altLang="zh-TW" dirty="0"/>
          </a:p>
        </p:txBody>
      </p:sp>
      <p:sp>
        <p:nvSpPr>
          <p:cNvPr id="6" name="頁尾版面配置區 4"/>
          <p:cNvSpPr>
            <a:spLocks noGrp="1"/>
          </p:cNvSpPr>
          <p:nvPr>
            <p:ph type="ftr" sz="quarter" idx="11"/>
          </p:nvPr>
        </p:nvSpPr>
        <p:spPr/>
        <p:txBody>
          <a:bodyPr/>
          <a:lstStyle>
            <a:lvl1pPr>
              <a:defRPr/>
            </a:lvl1pPr>
          </a:lstStyle>
          <a:p>
            <a:pPr>
              <a:defRPr/>
            </a:pPr>
            <a:r>
              <a:rPr lang="en-IN" altLang="zh-TW"/>
              <a:t>BATCH 45</a:t>
            </a:r>
            <a:endParaRPr lang="en-US" altLang="zh-TW" dirty="0"/>
          </a:p>
        </p:txBody>
      </p:sp>
      <p:sp>
        <p:nvSpPr>
          <p:cNvPr id="7" name="投影片編號版面配置區 5"/>
          <p:cNvSpPr>
            <a:spLocks noGrp="1"/>
          </p:cNvSpPr>
          <p:nvPr>
            <p:ph type="sldNum" sz="quarter" idx="12"/>
          </p:nvPr>
        </p:nvSpPr>
        <p:spPr/>
        <p:txBody>
          <a:bodyPr/>
          <a:lstStyle>
            <a:lvl1pPr>
              <a:defRPr/>
            </a:lvl1pPr>
          </a:lstStyle>
          <a:p>
            <a:pPr>
              <a:defRPr/>
            </a:pPr>
            <a:fld id="{6BA47FC9-399E-4A31-9DB9-728DDE7FF0B3}" type="slidenum">
              <a:rPr lang="en-US" altLang="zh-TW"/>
              <a:pPr>
                <a:defRPr/>
              </a:pPr>
              <a:t>‹#›</a:t>
            </a:fld>
            <a:endParaRPr lang="en-US" altLang="zh-TW"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zh-TW" altLang="en-US"/>
          </a:p>
        </p:txBody>
      </p:sp>
      <p:sp>
        <p:nvSpPr>
          <p:cNvPr id="1027" name="標題版面配置區 1"/>
          <p:cNvSpPr>
            <a:spLocks noGrp="1"/>
          </p:cNvSpPr>
          <p:nvPr>
            <p:ph type="title"/>
          </p:nvPr>
        </p:nvSpPr>
        <p:spPr bwMode="auto">
          <a:xfrm>
            <a:off x="457200" y="274638"/>
            <a:ext cx="8229600" cy="2468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Title of the project</a:t>
            </a:r>
            <a:endParaRPr lang="en-US" altLang="zh-TW"/>
          </a:p>
        </p:txBody>
      </p:sp>
      <p:sp>
        <p:nvSpPr>
          <p:cNvPr id="1028" name="文字版面配置區 2"/>
          <p:cNvSpPr>
            <a:spLocks noGrp="1"/>
          </p:cNvSpPr>
          <p:nvPr>
            <p:ph type="body" idx="1"/>
          </p:nvPr>
        </p:nvSpPr>
        <p:spPr bwMode="auto">
          <a:xfrm>
            <a:off x="457200" y="2895602"/>
            <a:ext cx="8229600" cy="3230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 By</a:t>
            </a:r>
          </a:p>
          <a:p>
            <a:pPr lvl="0"/>
            <a:endParaRPr lang="en-US"/>
          </a:p>
          <a:p>
            <a:pPr lvl="0"/>
            <a:r>
              <a:rPr lang="en-US"/>
              <a:t>Student names</a:t>
            </a:r>
          </a:p>
          <a:p>
            <a:pPr lvl="0"/>
            <a:r>
              <a:rPr lang="en-US"/>
              <a:t>Reg. No’s</a:t>
            </a:r>
          </a:p>
          <a:p>
            <a:pPr lvl="0"/>
            <a:r>
              <a:rPr lang="en-US"/>
              <a:t>Year &amp; Dept.,</a:t>
            </a:r>
          </a:p>
          <a:p>
            <a:pPr lvl="0"/>
            <a:endParaRPr lang="en-US"/>
          </a:p>
          <a:p>
            <a:pPr lvl="0"/>
            <a:endParaRPr lang="en-US"/>
          </a:p>
          <a:p>
            <a:pPr lvl="0"/>
            <a:r>
              <a:rPr lang="en-US"/>
              <a:t>   UNDER THE GUIDANCE OF</a:t>
            </a:r>
          </a:p>
          <a:p>
            <a:pPr lvl="0"/>
            <a:r>
              <a:rPr lang="en-US"/>
              <a:t>    Staff name with qualification</a:t>
            </a:r>
          </a:p>
          <a:p>
            <a:pPr lvl="0"/>
            <a:r>
              <a:rPr lang="en-US"/>
              <a:t>   Designation</a:t>
            </a:r>
          </a:p>
          <a:p>
            <a:pPr lvl="0"/>
            <a:r>
              <a:rPr lang="en-US"/>
              <a:t>Dept.,</a:t>
            </a:r>
            <a:endParaRPr lang="en-US" altLang="zh-TW"/>
          </a:p>
        </p:txBody>
      </p:sp>
      <p:sp>
        <p:nvSpPr>
          <p:cNvPr id="4" name="日期版面配置區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2D27F35E-ADB9-49F2-9616-89C1F1EE931E}" type="datetime1">
              <a:rPr lang="en-US" altLang="zh-TW" smtClean="0"/>
              <a:pPr>
                <a:defRPr/>
              </a:pPr>
              <a:t>3/25/2019</a:t>
            </a:fld>
            <a:endParaRPr lang="en-US" altLang="zh-TW" dirty="0"/>
          </a:p>
        </p:txBody>
      </p:sp>
      <p:sp>
        <p:nvSpPr>
          <p:cNvPr id="5" name="頁尾版面配置區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IN" altLang="zh-TW"/>
              <a:t>BATCH 45</a:t>
            </a:r>
            <a:endParaRPr lang="en-US" altLang="zh-TW" dirty="0"/>
          </a:p>
        </p:txBody>
      </p:sp>
      <p:sp>
        <p:nvSpPr>
          <p:cNvPr id="6" name="投影片編號版面配置區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r>
              <a:rPr lang="en-US" altLang="zh-TW" dirty="0"/>
              <a:t>Batch No.: </a:t>
            </a:r>
          </a:p>
        </p:txBody>
      </p:sp>
      <p:pic>
        <p:nvPicPr>
          <p:cNvPr id="9" name="圖片 8"/>
          <p:cNvPicPr>
            <a:picLocks noChangeAspect="1"/>
          </p:cNvPicPr>
          <p:nvPr/>
        </p:nvPicPr>
        <p:blipFill>
          <a:blip r:embed="rId13" cstate="print">
            <a:extLst/>
          </a:blip>
          <a:stretch>
            <a:fillRect/>
          </a:stretch>
        </p:blipFill>
        <p:spPr>
          <a:xfrm>
            <a:off x="6629400" y="4876800"/>
            <a:ext cx="1981200" cy="1447800"/>
          </a:xfrm>
          <a:prstGeom prst="ellipse">
            <a:avLst/>
          </a:prstGeom>
          <a:ln>
            <a:noFill/>
          </a:ln>
          <a:effectLst>
            <a:softEdge rad="112500"/>
          </a:effectLst>
        </p:spPr>
      </p:pic>
    </p:spTree>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新細明體"/>
        </a:defRPr>
      </a:lvl1pPr>
      <a:lvl2pPr algn="ctr" rtl="0" eaLnBrk="0" fontAlgn="base" hangingPunct="0">
        <a:spcBef>
          <a:spcPct val="0"/>
        </a:spcBef>
        <a:spcAft>
          <a:spcPct val="0"/>
        </a:spcAft>
        <a:defRPr sz="4400">
          <a:solidFill>
            <a:schemeClr val="tx1"/>
          </a:solidFill>
          <a:latin typeface="Calibri" pitchFamily="34" charset="0"/>
          <a:ea typeface="新細明體"/>
          <a:cs typeface="新細明體"/>
        </a:defRPr>
      </a:lvl2pPr>
      <a:lvl3pPr algn="ctr" rtl="0" eaLnBrk="0" fontAlgn="base" hangingPunct="0">
        <a:spcBef>
          <a:spcPct val="0"/>
        </a:spcBef>
        <a:spcAft>
          <a:spcPct val="0"/>
        </a:spcAft>
        <a:defRPr sz="4400">
          <a:solidFill>
            <a:schemeClr val="tx1"/>
          </a:solidFill>
          <a:latin typeface="Calibri" pitchFamily="34" charset="0"/>
          <a:ea typeface="新細明體"/>
          <a:cs typeface="新細明體"/>
        </a:defRPr>
      </a:lvl3pPr>
      <a:lvl4pPr algn="ctr" rtl="0" eaLnBrk="0" fontAlgn="base" hangingPunct="0">
        <a:spcBef>
          <a:spcPct val="0"/>
        </a:spcBef>
        <a:spcAft>
          <a:spcPct val="0"/>
        </a:spcAft>
        <a:defRPr sz="4400">
          <a:solidFill>
            <a:schemeClr val="tx1"/>
          </a:solidFill>
          <a:latin typeface="Calibri" pitchFamily="34" charset="0"/>
          <a:ea typeface="新細明體"/>
          <a:cs typeface="新細明體"/>
        </a:defRPr>
      </a:lvl4pPr>
      <a:lvl5pPr algn="ctr" rtl="0" eaLnBrk="0" fontAlgn="base" hangingPunct="0">
        <a:spcBef>
          <a:spcPct val="0"/>
        </a:spcBef>
        <a:spcAft>
          <a:spcPct val="0"/>
        </a:spcAft>
        <a:defRPr sz="4400">
          <a:solidFill>
            <a:schemeClr val="tx1"/>
          </a:solidFill>
          <a:latin typeface="Calibri" pitchFamily="34" charset="0"/>
          <a:ea typeface="新細明體"/>
          <a:cs typeface="新細明體"/>
        </a:defRPr>
      </a:lvl5pPr>
      <a:lvl6pPr marL="457200" algn="ctr" rtl="0" fontAlgn="base">
        <a:spcBef>
          <a:spcPct val="0"/>
        </a:spcBef>
        <a:spcAft>
          <a:spcPct val="0"/>
        </a:spcAft>
        <a:defRPr sz="4400">
          <a:solidFill>
            <a:schemeClr val="tx1"/>
          </a:solidFill>
          <a:latin typeface="Calibri" pitchFamily="34" charset="0"/>
          <a:ea typeface="新細明體"/>
          <a:cs typeface="新細明體"/>
        </a:defRPr>
      </a:lvl6pPr>
      <a:lvl7pPr marL="914400" algn="ctr" rtl="0" fontAlgn="base">
        <a:spcBef>
          <a:spcPct val="0"/>
        </a:spcBef>
        <a:spcAft>
          <a:spcPct val="0"/>
        </a:spcAft>
        <a:defRPr sz="4400">
          <a:solidFill>
            <a:schemeClr val="tx1"/>
          </a:solidFill>
          <a:latin typeface="Calibri" pitchFamily="34" charset="0"/>
          <a:ea typeface="新細明體"/>
          <a:cs typeface="新細明體"/>
        </a:defRPr>
      </a:lvl7pPr>
      <a:lvl8pPr marL="1371600" algn="ctr" rtl="0" fontAlgn="base">
        <a:spcBef>
          <a:spcPct val="0"/>
        </a:spcBef>
        <a:spcAft>
          <a:spcPct val="0"/>
        </a:spcAft>
        <a:defRPr sz="4400">
          <a:solidFill>
            <a:schemeClr val="tx1"/>
          </a:solidFill>
          <a:latin typeface="Calibri" pitchFamily="34" charset="0"/>
          <a:ea typeface="新細明體"/>
          <a:cs typeface="新細明體"/>
        </a:defRPr>
      </a:lvl8pPr>
      <a:lvl9pPr marL="1828800" algn="ctr" rtl="0" fontAlgn="base">
        <a:spcBef>
          <a:spcPct val="0"/>
        </a:spcBef>
        <a:spcAft>
          <a:spcPct val="0"/>
        </a:spcAft>
        <a:defRPr sz="4400">
          <a:solidFill>
            <a:schemeClr val="tx1"/>
          </a:solidFill>
          <a:latin typeface="Calibri" pitchFamily="34" charset="0"/>
          <a:ea typeface="新細明體"/>
          <a:cs typeface="新細明體"/>
        </a:defRPr>
      </a:lvl9pPr>
    </p:titleStyle>
    <p:bodyStyle>
      <a:lvl1pPr marL="342900" indent="-342900" algn="ctr" rtl="0" eaLnBrk="0" fontAlgn="base" hangingPunct="0">
        <a:lnSpc>
          <a:spcPct val="80000"/>
        </a:lnSpc>
        <a:spcBef>
          <a:spcPts val="575"/>
        </a:spcBef>
        <a:spcAft>
          <a:spcPct val="0"/>
        </a:spcAft>
        <a:buFont typeface="Arial" pitchFamily="34" charset="0"/>
        <a:buChar char="•"/>
        <a:defRPr sz="1600" kern="1200">
          <a:solidFill>
            <a:schemeClr val="tx1"/>
          </a:solidFill>
          <a:latin typeface="+mn-lt"/>
          <a:ea typeface="+mn-ea"/>
          <a:cs typeface="新細明體"/>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新細明體"/>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新細明體"/>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新細明體"/>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新細明體"/>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2"/>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1270AA35-FA6E-4133-A21C-95F42B7F7323}" type="datetime1">
              <a:rPr lang="en-US" smtClean="0"/>
              <a:pPr>
                <a:defRPr/>
              </a:pPr>
              <a:t>3/25/2019</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IN"/>
              <a:t>BATCH 45</a:t>
            </a:r>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80A36741-F4D7-479A-A3DC-70C4DA91D9C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新細明體"/>
        </a:defRPr>
      </a:lvl1pPr>
      <a:lvl2pPr algn="ctr" rtl="0" eaLnBrk="0" fontAlgn="base" hangingPunct="0">
        <a:spcBef>
          <a:spcPct val="0"/>
        </a:spcBef>
        <a:spcAft>
          <a:spcPct val="0"/>
        </a:spcAft>
        <a:defRPr sz="4400">
          <a:solidFill>
            <a:schemeClr val="tx1"/>
          </a:solidFill>
          <a:latin typeface="Calibri" pitchFamily="34" charset="0"/>
          <a:ea typeface="新細明體"/>
          <a:cs typeface="新細明體"/>
        </a:defRPr>
      </a:lvl2pPr>
      <a:lvl3pPr algn="ctr" rtl="0" eaLnBrk="0" fontAlgn="base" hangingPunct="0">
        <a:spcBef>
          <a:spcPct val="0"/>
        </a:spcBef>
        <a:spcAft>
          <a:spcPct val="0"/>
        </a:spcAft>
        <a:defRPr sz="4400">
          <a:solidFill>
            <a:schemeClr val="tx1"/>
          </a:solidFill>
          <a:latin typeface="Calibri" pitchFamily="34" charset="0"/>
          <a:ea typeface="新細明體"/>
          <a:cs typeface="新細明體"/>
        </a:defRPr>
      </a:lvl3pPr>
      <a:lvl4pPr algn="ctr" rtl="0" eaLnBrk="0" fontAlgn="base" hangingPunct="0">
        <a:spcBef>
          <a:spcPct val="0"/>
        </a:spcBef>
        <a:spcAft>
          <a:spcPct val="0"/>
        </a:spcAft>
        <a:defRPr sz="4400">
          <a:solidFill>
            <a:schemeClr val="tx1"/>
          </a:solidFill>
          <a:latin typeface="Calibri" pitchFamily="34" charset="0"/>
          <a:ea typeface="新細明體"/>
          <a:cs typeface="新細明體"/>
        </a:defRPr>
      </a:lvl4pPr>
      <a:lvl5pPr algn="ctr" rtl="0" eaLnBrk="0" fontAlgn="base" hangingPunct="0">
        <a:spcBef>
          <a:spcPct val="0"/>
        </a:spcBef>
        <a:spcAft>
          <a:spcPct val="0"/>
        </a:spcAft>
        <a:defRPr sz="4400">
          <a:solidFill>
            <a:schemeClr val="tx1"/>
          </a:solidFill>
          <a:latin typeface="Calibri" pitchFamily="34" charset="0"/>
          <a:ea typeface="新細明體"/>
          <a:cs typeface="新細明體"/>
        </a:defRPr>
      </a:lvl5pPr>
      <a:lvl6pPr marL="457200" algn="ctr" rtl="0" fontAlgn="base">
        <a:spcBef>
          <a:spcPct val="0"/>
        </a:spcBef>
        <a:spcAft>
          <a:spcPct val="0"/>
        </a:spcAft>
        <a:defRPr sz="4400">
          <a:solidFill>
            <a:schemeClr val="tx1"/>
          </a:solidFill>
          <a:latin typeface="Calibri" pitchFamily="34" charset="0"/>
          <a:ea typeface="新細明體"/>
          <a:cs typeface="新細明體"/>
        </a:defRPr>
      </a:lvl6pPr>
      <a:lvl7pPr marL="914400" algn="ctr" rtl="0" fontAlgn="base">
        <a:spcBef>
          <a:spcPct val="0"/>
        </a:spcBef>
        <a:spcAft>
          <a:spcPct val="0"/>
        </a:spcAft>
        <a:defRPr sz="4400">
          <a:solidFill>
            <a:schemeClr val="tx1"/>
          </a:solidFill>
          <a:latin typeface="Calibri" pitchFamily="34" charset="0"/>
          <a:ea typeface="新細明體"/>
          <a:cs typeface="新細明體"/>
        </a:defRPr>
      </a:lvl7pPr>
      <a:lvl8pPr marL="1371600" algn="ctr" rtl="0" fontAlgn="base">
        <a:spcBef>
          <a:spcPct val="0"/>
        </a:spcBef>
        <a:spcAft>
          <a:spcPct val="0"/>
        </a:spcAft>
        <a:defRPr sz="4400">
          <a:solidFill>
            <a:schemeClr val="tx1"/>
          </a:solidFill>
          <a:latin typeface="Calibri" pitchFamily="34" charset="0"/>
          <a:ea typeface="新細明體"/>
          <a:cs typeface="新細明體"/>
        </a:defRPr>
      </a:lvl8pPr>
      <a:lvl9pPr marL="1828800" algn="ctr" rtl="0" fontAlgn="base">
        <a:spcBef>
          <a:spcPct val="0"/>
        </a:spcBef>
        <a:spcAft>
          <a:spcPct val="0"/>
        </a:spcAft>
        <a:defRPr sz="4400">
          <a:solidFill>
            <a:schemeClr val="tx1"/>
          </a:solidFill>
          <a:latin typeface="Calibri" pitchFamily="34" charset="0"/>
          <a:ea typeface="新細明體"/>
          <a:cs typeface="新細明體"/>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新細明體"/>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新細明體"/>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新細明體"/>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新細明體"/>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新細明體"/>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F7EECD1-2704-43EB-BA33-08FD1222BFDD}" type="datetime1">
              <a:rPr lang="en-US" altLang="zh-TW" smtClean="0"/>
              <a:pPr>
                <a:defRPr/>
              </a:pPr>
              <a:t>3/25/2019</a:t>
            </a:fld>
            <a:endParaRPr lang="en-US" altLang="zh-TW"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IN" altLang="zh-TW"/>
              <a:t>BATCH 45</a:t>
            </a:r>
            <a:endParaRPr lang="en-US" altLang="zh-TW"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r>
              <a:rPr lang="en-US" altLang="zh-TW" dirty="0"/>
              <a:t>Batch No.: </a:t>
            </a:r>
          </a:p>
        </p:txBody>
      </p:sp>
    </p:spTree>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 id="2147484124" r:id="rId10"/>
    <p:sldLayoutId id="2147484125"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933636"/>
          </a:xfrm>
        </p:spPr>
        <p:txBody>
          <a:bodyPr>
            <a:normAutofit fontScale="90000"/>
          </a:bodyPr>
          <a:lstStyle/>
          <a:p>
            <a:r>
              <a:rPr lang="en-IN" sz="4000" b="1" dirty="0">
                <a:latin typeface="Times New Roman" panose="02020603050405020304" pitchFamily="18" charset="0"/>
                <a:cs typeface="Times New Roman" panose="02020603050405020304" pitchFamily="18" charset="0"/>
              </a:rPr>
              <a:t>STATISTICAL ANALYSIS OF BRAIN </a:t>
            </a:r>
            <a:br>
              <a:rPr lang="en-IN" sz="4000" b="1" dirty="0">
                <a:latin typeface="Times New Roman" panose="02020603050405020304" pitchFamily="18" charset="0"/>
                <a:cs typeface="Times New Roman" panose="02020603050405020304" pitchFamily="18" charset="0"/>
              </a:rPr>
            </a:br>
            <a:r>
              <a:rPr lang="en-IN" sz="4000" b="1" dirty="0">
                <a:latin typeface="Times New Roman" panose="02020603050405020304" pitchFamily="18" charset="0"/>
                <a:cs typeface="Times New Roman" panose="02020603050405020304" pitchFamily="18" charset="0"/>
              </a:rPr>
              <a:t>TUMOR USING UWB ANTENNA</a:t>
            </a:r>
            <a:br>
              <a:rPr lang="en-IN" sz="3600" b="1" dirty="0">
                <a:latin typeface="Times New Roman" panose="02020603050405020304" pitchFamily="18" charset="0"/>
                <a:cs typeface="Times New Roman" panose="02020603050405020304" pitchFamily="18" charset="0"/>
              </a:rPr>
            </a:br>
            <a:br>
              <a:rPr lang="en-IN" sz="3600" b="1" dirty="0">
                <a:latin typeface="Times New Roman" panose="02020603050405020304" pitchFamily="18" charset="0"/>
                <a:cs typeface="Times New Roman" panose="02020603050405020304" pitchFamily="18" charset="0"/>
              </a:rPr>
            </a:br>
            <a:r>
              <a:rPr lang="en-IN" sz="3100" b="1" u="sng" dirty="0">
                <a:latin typeface="Times New Roman" panose="02020603050405020304" pitchFamily="18" charset="0"/>
                <a:cs typeface="Times New Roman" panose="02020603050405020304" pitchFamily="18" charset="0"/>
              </a:rPr>
              <a:t>BY</a:t>
            </a:r>
            <a:br>
              <a:rPr lang="en-IN" sz="3100" b="1" u="sng" dirty="0">
                <a:latin typeface="Times New Roman" panose="02020603050405020304" pitchFamily="18" charset="0"/>
                <a:cs typeface="Times New Roman" panose="02020603050405020304" pitchFamily="18" charset="0"/>
              </a:rPr>
            </a:br>
            <a:endParaRPr lang="en-IN" sz="3100" b="1"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pPr>
              <a:defRPr/>
            </a:pPr>
            <a:fld id="{DC7A4CEF-4092-4595-9A43-355B22745C6B}"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endParaRPr lang="en-US" altLang="zh-TW" dirty="0"/>
          </a:p>
          <a:p>
            <a:pPr>
              <a:defRPr/>
            </a:pPr>
            <a:endParaRPr lang="en-US" dirty="0"/>
          </a:p>
        </p:txBody>
      </p:sp>
      <p:sp>
        <p:nvSpPr>
          <p:cNvPr id="7" name="減號 11"/>
          <p:cNvSpPr/>
          <p:nvPr/>
        </p:nvSpPr>
        <p:spPr>
          <a:xfrm>
            <a:off x="-1066800" y="9906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3" name="Rectangle 2"/>
          <p:cNvSpPr/>
          <p:nvPr/>
        </p:nvSpPr>
        <p:spPr>
          <a:xfrm>
            <a:off x="569422" y="4038600"/>
            <a:ext cx="7924800" cy="1723549"/>
          </a:xfrm>
          <a:prstGeom prst="rect">
            <a:avLst/>
          </a:prstGeom>
        </p:spPr>
        <p:txBody>
          <a:bodyPr wrap="square">
            <a:spAutoFit/>
          </a:bodyPr>
          <a:lstStyle/>
          <a:p>
            <a:pPr algn="ctr">
              <a:defRPr/>
            </a:pPr>
            <a:r>
              <a:rPr lang="en-US" sz="2800" b="1" u="sng" dirty="0">
                <a:latin typeface="Times New Roman" pitchFamily="18" charset="0"/>
                <a:cs typeface="Times New Roman" pitchFamily="18" charset="0"/>
              </a:rPr>
              <a:t>UNDER THE GUIDANCE OF</a:t>
            </a:r>
          </a:p>
          <a:p>
            <a:pPr>
              <a:defRPr/>
            </a:pPr>
            <a:endParaRPr lang="en-US" dirty="0">
              <a:latin typeface="Times New Roman" pitchFamily="18" charset="0"/>
              <a:cs typeface="Times New Roman" pitchFamily="18" charset="0"/>
            </a:endParaRPr>
          </a:p>
          <a:p>
            <a:pPr algn="ctr">
              <a:defRPr/>
            </a:pPr>
            <a:r>
              <a:rPr lang="en-US" dirty="0">
                <a:latin typeface="Times New Roman" pitchFamily="18" charset="0"/>
                <a:cs typeface="Times New Roman" pitchFamily="18" charset="0"/>
              </a:rPr>
              <a:t> </a:t>
            </a:r>
            <a:r>
              <a:rPr lang="en-US" sz="2400" b="1" dirty="0">
                <a:latin typeface="Times New Roman" pitchFamily="18" charset="0"/>
                <a:cs typeface="Times New Roman" pitchFamily="18" charset="0"/>
              </a:rPr>
              <a:t>Mrs. S.VANAJA</a:t>
            </a:r>
            <a:r>
              <a:rPr lang="en-US" sz="2400" dirty="0">
                <a:latin typeface="Times New Roman" pitchFamily="18" charset="0"/>
                <a:cs typeface="Times New Roman" pitchFamily="18" charset="0"/>
              </a:rPr>
              <a:t> </a:t>
            </a:r>
            <a:r>
              <a:rPr lang="en-US" dirty="0">
                <a:latin typeface="Times New Roman" pitchFamily="18" charset="0"/>
                <a:cs typeface="Times New Roman" pitchFamily="18" charset="0"/>
              </a:rPr>
              <a:t>M.E</a:t>
            </a:r>
            <a:endParaRPr lang="en-US" b="1" dirty="0">
              <a:latin typeface="Times New Roman" pitchFamily="18" charset="0"/>
              <a:cs typeface="Times New Roman" pitchFamily="18" charset="0"/>
            </a:endParaRPr>
          </a:p>
          <a:p>
            <a:pPr>
              <a:defRPr/>
            </a:pPr>
            <a:r>
              <a:rPr lang="en-US" dirty="0">
                <a:latin typeface="Times New Roman" pitchFamily="18" charset="0"/>
                <a:cs typeface="Times New Roman" pitchFamily="18" charset="0"/>
              </a:rPr>
              <a:t>		              ASSISTANT PROFESSOR</a:t>
            </a:r>
          </a:p>
          <a:p>
            <a:pPr algn="ctr">
              <a:defRPr/>
            </a:pPr>
            <a:endParaRPr lang="en-US" b="1" dirty="0">
              <a:latin typeface="Times New Roman" pitchFamily="18" charset="0"/>
              <a:cs typeface="Times New Roman" pitchFamily="18" charset="0"/>
            </a:endParaRPr>
          </a:p>
        </p:txBody>
      </p:sp>
      <p:sp>
        <p:nvSpPr>
          <p:cNvPr id="10" name="Content Placeholder 9"/>
          <p:cNvSpPr>
            <a:spLocks noGrp="1"/>
          </p:cNvSpPr>
          <p:nvPr>
            <p:ph idx="1"/>
          </p:nvPr>
        </p:nvSpPr>
        <p:spPr>
          <a:xfrm>
            <a:off x="417022" y="2232875"/>
            <a:ext cx="8229600" cy="1676400"/>
          </a:xfrm>
        </p:spPr>
        <p:txBody>
          <a:bodyPr>
            <a:normAutofit/>
          </a:bodyPr>
          <a:lstStyle/>
          <a:p>
            <a:pPr algn="ctr">
              <a:buNone/>
            </a:pPr>
            <a:endParaRPr lang="en-IN" sz="1800" b="1" dirty="0">
              <a:latin typeface="Times New Roman" pitchFamily="18" charset="0"/>
              <a:cs typeface="Times New Roman" pitchFamily="18" charset="0"/>
            </a:endParaRPr>
          </a:p>
          <a:p>
            <a:pPr algn="ctr">
              <a:buNone/>
            </a:pPr>
            <a:r>
              <a:rPr lang="en-IN" sz="2000" b="1" dirty="0">
                <a:latin typeface="Times New Roman" pitchFamily="18" charset="0"/>
                <a:cs typeface="Times New Roman" pitchFamily="18" charset="0"/>
              </a:rPr>
              <a:t>ABISHEK BERNALD.G    (211714106003)</a:t>
            </a:r>
          </a:p>
          <a:p>
            <a:pPr algn="ctr">
              <a:buNone/>
            </a:pPr>
            <a:r>
              <a:rPr lang="en-IN" sz="2000" b="1" dirty="0">
                <a:latin typeface="Times New Roman" pitchFamily="18" charset="0"/>
                <a:cs typeface="Times New Roman" pitchFamily="18" charset="0"/>
              </a:rPr>
              <a:t>JEYALAKSHMI.M             (211714106054)</a:t>
            </a:r>
          </a:p>
          <a:p>
            <a:pPr algn="ctr">
              <a:buNone/>
            </a:pPr>
            <a:r>
              <a:rPr lang="en-IN" sz="2000" b="1" dirty="0">
                <a:latin typeface="Times New Roman" pitchFamily="18" charset="0"/>
                <a:cs typeface="Times New Roman" pitchFamily="18" charset="0"/>
              </a:rPr>
              <a:t>KARTHIKA.E                     (211714106057)</a:t>
            </a:r>
          </a:p>
        </p:txBody>
      </p:sp>
      <p:sp>
        <p:nvSpPr>
          <p:cNvPr id="12" name="Footer Placeholder 11"/>
          <p:cNvSpPr>
            <a:spLocks noGrp="1"/>
          </p:cNvSpPr>
          <p:nvPr>
            <p:ph type="ftr" sz="quarter" idx="11"/>
          </p:nvPr>
        </p:nvSpPr>
        <p:spPr/>
        <p:txBody>
          <a:bodyPr/>
          <a:lstStyle/>
          <a:p>
            <a:pPr>
              <a:defRPr/>
            </a:pPr>
            <a:r>
              <a:rPr lang="en-IN" dirty="0"/>
              <a:t>BATCH 45</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52400"/>
            <a:ext cx="8236424" cy="990600"/>
          </a:xfrm>
        </p:spPr>
        <p:txBody>
          <a:bodyPr/>
          <a:lstStyle/>
          <a:p>
            <a:r>
              <a:rPr lang="en-US" b="1" dirty="0">
                <a:latin typeface="Times New Roman" pitchFamily="18" charset="0"/>
                <a:ea typeface="新細明體"/>
                <a:cs typeface="Times New Roman" pitchFamily="18" charset="0"/>
              </a:rPr>
              <a:t>EXISTING MODEL</a:t>
            </a:r>
            <a:endParaRPr lang="en-GB" dirty="0"/>
          </a:p>
        </p:txBody>
      </p:sp>
      <p:sp>
        <p:nvSpPr>
          <p:cNvPr id="3" name="Content Placeholder 2"/>
          <p:cNvSpPr>
            <a:spLocks noGrp="1"/>
          </p:cNvSpPr>
          <p:nvPr>
            <p:ph idx="1"/>
          </p:nvPr>
        </p:nvSpPr>
        <p:spPr>
          <a:xfrm>
            <a:off x="457200" y="1600202"/>
            <a:ext cx="8229600" cy="4525963"/>
          </a:xfrm>
        </p:spPr>
        <p:txBody>
          <a:bodyPr>
            <a:normAutofit/>
          </a:bodyPr>
          <a:lstStyle/>
          <a:p>
            <a:pPr algn="just"/>
            <a:r>
              <a:rPr lang="en-GB" sz="2400" dirty="0">
                <a:latin typeface="Times New Roman" panose="02020603050405020304" pitchFamily="18" charset="0"/>
                <a:cs typeface="Times New Roman" panose="02020603050405020304" pitchFamily="18" charset="0"/>
              </a:rPr>
              <a:t>Presence of tumour can be detected by the frequency shifting in return loss response curve of head model with and without tumour.</a:t>
            </a:r>
          </a:p>
        </p:txBody>
      </p:sp>
      <p:sp>
        <p:nvSpPr>
          <p:cNvPr id="4" name="Date Placeholder 3"/>
          <p:cNvSpPr>
            <a:spLocks noGrp="1"/>
          </p:cNvSpPr>
          <p:nvPr>
            <p:ph type="dt" sz="half" idx="10"/>
          </p:nvPr>
        </p:nvSpPr>
        <p:spPr/>
        <p:txBody>
          <a:bodyPr/>
          <a:lstStyle/>
          <a:p>
            <a:pPr>
              <a:defRPr/>
            </a:pPr>
            <a:fld id="{A1292919-8739-425C-9A38-B9590F78B629}"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10</a:t>
            </a:fld>
            <a:endParaRPr lang="en-US" dirty="0"/>
          </a:p>
        </p:txBody>
      </p:sp>
      <p:pic>
        <p:nvPicPr>
          <p:cNvPr id="7" name="Picture 6"/>
          <p:cNvPicPr>
            <a:picLocks noChangeAspect="1"/>
          </p:cNvPicPr>
          <p:nvPr/>
        </p:nvPicPr>
        <p:blipFill>
          <a:blip r:embed="rId2" cstate="print"/>
          <a:stretch>
            <a:fillRect/>
          </a:stretch>
        </p:blipFill>
        <p:spPr>
          <a:xfrm>
            <a:off x="304800" y="2895600"/>
            <a:ext cx="8382000" cy="3028950"/>
          </a:xfrm>
          <a:prstGeom prst="rect">
            <a:avLst/>
          </a:prstGeom>
        </p:spPr>
      </p:pic>
      <p:sp>
        <p:nvSpPr>
          <p:cNvPr id="8" name="減號 11"/>
          <p:cNvSpPr/>
          <p:nvPr/>
        </p:nvSpPr>
        <p:spPr>
          <a:xfrm>
            <a:off x="-1026622" y="974243"/>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9" name="Footer Placeholder 8"/>
          <p:cNvSpPr>
            <a:spLocks noGrp="1"/>
          </p:cNvSpPr>
          <p:nvPr>
            <p:ph type="ftr" sz="quarter" idx="11"/>
          </p:nvPr>
        </p:nvSpPr>
        <p:spPr/>
        <p:txBody>
          <a:bodyPr/>
          <a:lstStyle/>
          <a:p>
            <a:pPr>
              <a:defRPr/>
            </a:pPr>
            <a:r>
              <a:rPr lang="en-IN"/>
              <a:t>BATCH 45</a:t>
            </a:r>
            <a:endParaRPr lang="en-US" dirty="0"/>
          </a:p>
        </p:txBody>
      </p:sp>
    </p:spTree>
    <p:extLst>
      <p:ext uri="{BB962C8B-B14F-4D97-AF65-F5344CB8AC3E}">
        <p14:creationId xmlns:p14="http://schemas.microsoft.com/office/powerpoint/2010/main" val="2433659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944562"/>
          </a:xfrm>
        </p:spPr>
        <p:txBody>
          <a:bodyPr/>
          <a:lstStyle/>
          <a:p>
            <a:r>
              <a:rPr lang="en-US" b="1" dirty="0">
                <a:latin typeface="Times New Roman" pitchFamily="18" charset="0"/>
                <a:ea typeface="新細明體"/>
                <a:cs typeface="Times New Roman" pitchFamily="18" charset="0"/>
              </a:rPr>
              <a:t>PROPOSED MODEL</a:t>
            </a:r>
            <a:endParaRPr lang="en-US" dirty="0">
              <a:ea typeface="新細明體"/>
            </a:endParaRPr>
          </a:p>
        </p:txBody>
      </p:sp>
      <p:sp>
        <p:nvSpPr>
          <p:cNvPr id="19459" name="Content Placeholder 2"/>
          <p:cNvSpPr>
            <a:spLocks noGrp="1"/>
          </p:cNvSpPr>
          <p:nvPr>
            <p:ph idx="1"/>
          </p:nvPr>
        </p:nvSpPr>
        <p:spPr>
          <a:xfrm>
            <a:off x="457200" y="2115949"/>
            <a:ext cx="8077200" cy="4056251"/>
          </a:xfrm>
        </p:spPr>
        <p:txBody>
          <a:bodyPr>
            <a:normAutofit/>
          </a:bodyPr>
          <a:lstStyle/>
          <a:p>
            <a:pPr algn="just" eaLnBrk="1" hangingPunct="1"/>
            <a:r>
              <a:rPr lang="en-GB" sz="2400" dirty="0">
                <a:latin typeface="Times New Roman" pitchFamily="18" charset="0"/>
                <a:ea typeface="新細明體"/>
                <a:cs typeface="Times New Roman" pitchFamily="18" charset="0"/>
              </a:rPr>
              <a:t>A modified UWB Pentagon antenna, was designed and simulated on the CST Microwave Studio.</a:t>
            </a:r>
            <a:endParaRPr lang="en-US" sz="2400" dirty="0">
              <a:latin typeface="Times New Roman" pitchFamily="18" charset="0"/>
              <a:ea typeface="新細明體"/>
              <a:cs typeface="Times New Roman" pitchFamily="18" charset="0"/>
            </a:endParaRPr>
          </a:p>
          <a:p>
            <a:pPr algn="just" eaLnBrk="1" hangingPunct="1"/>
            <a:r>
              <a:rPr lang="en-US" sz="2400" dirty="0">
                <a:latin typeface="Times New Roman" pitchFamily="18" charset="0"/>
                <a:ea typeface="新細明體"/>
                <a:cs typeface="Times New Roman" pitchFamily="18" charset="0"/>
              </a:rPr>
              <a:t>The free space testing was done with the designed antenna and its Reflection coefficient, gain, directivity values were measured.</a:t>
            </a:r>
          </a:p>
          <a:p>
            <a:pPr algn="just" eaLnBrk="1" hangingPunct="1"/>
            <a:r>
              <a:rPr lang="en-US" sz="2400" dirty="0">
                <a:latin typeface="Times New Roman" pitchFamily="18" charset="0"/>
                <a:ea typeface="新細明體"/>
                <a:cs typeface="Times New Roman" pitchFamily="18" charset="0"/>
              </a:rPr>
              <a:t>Then an head phantom model which is having the conductivity and permittivity same as that of the human’s head was designed.</a:t>
            </a:r>
          </a:p>
          <a:p>
            <a:pPr eaLnBrk="1" hangingPunct="1">
              <a:buNone/>
            </a:pPr>
            <a:endParaRPr lang="en-GB" sz="2400" dirty="0">
              <a:latin typeface="Times New Roman" pitchFamily="18" charset="0"/>
              <a:ea typeface="新細明體"/>
              <a:cs typeface="Times New Roman" pitchFamily="18" charset="0"/>
            </a:endParaRPr>
          </a:p>
        </p:txBody>
      </p:sp>
      <p:sp>
        <p:nvSpPr>
          <p:cNvPr id="6" name="Slide Number Placeholder 5"/>
          <p:cNvSpPr>
            <a:spLocks noGrp="1"/>
          </p:cNvSpPr>
          <p:nvPr>
            <p:ph type="sldNum" sz="quarter" idx="12"/>
          </p:nvPr>
        </p:nvSpPr>
        <p:spPr/>
        <p:txBody>
          <a:bodyPr/>
          <a:lstStyle/>
          <a:p>
            <a:pPr>
              <a:defRPr/>
            </a:pPr>
            <a:fld id="{45E2AEB8-0893-4C98-9297-E3A3734033C9}" type="slidenum">
              <a:rPr lang="en-US" altLang="zh-TW" smtClean="0"/>
              <a:pPr>
                <a:defRPr/>
              </a:pPr>
              <a:t>11</a:t>
            </a:fld>
            <a:endParaRPr lang="en-US" altLang="zh-TW" dirty="0"/>
          </a:p>
        </p:txBody>
      </p:sp>
      <p:sp>
        <p:nvSpPr>
          <p:cNvPr id="7" name="減號 11"/>
          <p:cNvSpPr/>
          <p:nvPr/>
        </p:nvSpPr>
        <p:spPr>
          <a:xfrm>
            <a:off x="-1102822" y="1125351"/>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9" name="Date Placeholder 8"/>
          <p:cNvSpPr>
            <a:spLocks noGrp="1"/>
          </p:cNvSpPr>
          <p:nvPr>
            <p:ph type="dt" sz="half" idx="10"/>
          </p:nvPr>
        </p:nvSpPr>
        <p:spPr/>
        <p:txBody>
          <a:bodyPr/>
          <a:lstStyle/>
          <a:p>
            <a:pPr>
              <a:defRPr/>
            </a:pPr>
            <a:fld id="{EB6DA528-B934-4171-919A-4202DFCBA220}" type="datetime1">
              <a:rPr lang="en-US" smtClean="0"/>
              <a:pPr>
                <a:defRPr/>
              </a:pPr>
              <a:t>3/25/2019</a:t>
            </a:fld>
            <a:endParaRPr lang="en-US" dirty="0"/>
          </a:p>
        </p:txBody>
      </p:sp>
      <p:sp>
        <p:nvSpPr>
          <p:cNvPr id="10" name="Footer Placeholder 9"/>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8"/>
            <a:ext cx="8229600" cy="944562"/>
          </a:xfrm>
        </p:spPr>
        <p:txBody>
          <a:bodyPr/>
          <a:lstStyle/>
          <a:p>
            <a:r>
              <a:rPr lang="en-US" b="1" dirty="0">
                <a:latin typeface="Times New Roman" pitchFamily="18" charset="0"/>
                <a:ea typeface="新細明體"/>
                <a:cs typeface="Times New Roman" pitchFamily="18" charset="0"/>
              </a:rPr>
              <a:t>PROPOSED MODEL-CONT...</a:t>
            </a:r>
            <a:endParaRPr lang="en-US" dirty="0">
              <a:ea typeface="新細明體"/>
            </a:endParaRPr>
          </a:p>
        </p:txBody>
      </p:sp>
      <p:sp>
        <p:nvSpPr>
          <p:cNvPr id="20483" name="Content Placeholder 2"/>
          <p:cNvSpPr>
            <a:spLocks noGrp="1"/>
          </p:cNvSpPr>
          <p:nvPr>
            <p:ph idx="1"/>
          </p:nvPr>
        </p:nvSpPr>
        <p:spPr>
          <a:xfrm>
            <a:off x="457200" y="1943472"/>
            <a:ext cx="8229600" cy="4182692"/>
          </a:xfrm>
        </p:spPr>
        <p:txBody>
          <a:bodyPr/>
          <a:lstStyle/>
          <a:p>
            <a:pPr algn="just" eaLnBrk="1" hangingPunct="1"/>
            <a:r>
              <a:rPr lang="en-US" sz="2400" dirty="0">
                <a:latin typeface="Times New Roman" pitchFamily="18" charset="0"/>
                <a:ea typeface="新細明體"/>
                <a:cs typeface="Times New Roman" pitchFamily="18" charset="0"/>
              </a:rPr>
              <a:t>Head phantom model with and without tumor was designed and simulated.</a:t>
            </a:r>
          </a:p>
          <a:p>
            <a:pPr algn="just" eaLnBrk="1" hangingPunct="1"/>
            <a:r>
              <a:rPr lang="en-US" sz="2400" dirty="0">
                <a:latin typeface="Times New Roman" pitchFamily="18" charset="0"/>
                <a:ea typeface="新細明體"/>
                <a:cs typeface="Times New Roman" pitchFamily="18" charset="0"/>
              </a:rPr>
              <a:t>Signals were received by the antenna, the tumor cells produce higher amount reflections than the normal tissue.</a:t>
            </a:r>
          </a:p>
          <a:p>
            <a:pPr algn="just" eaLnBrk="1" hangingPunct="1"/>
            <a:r>
              <a:rPr lang="en-US" sz="2400" dirty="0">
                <a:latin typeface="Times New Roman" pitchFamily="18" charset="0"/>
                <a:ea typeface="新細明體"/>
                <a:cs typeface="Times New Roman" pitchFamily="18" charset="0"/>
              </a:rPr>
              <a:t>From the reflection coefficient values, the statistical parameters like mean, variance etc.. were calculated.</a:t>
            </a:r>
          </a:p>
          <a:p>
            <a:pPr algn="just" eaLnBrk="1" hangingPunct="1"/>
            <a:r>
              <a:rPr lang="en-US" sz="2400" dirty="0">
                <a:latin typeface="Times New Roman" pitchFamily="18" charset="0"/>
                <a:ea typeface="新細明體"/>
                <a:cs typeface="Times New Roman" pitchFamily="18" charset="0"/>
              </a:rPr>
              <a:t>The presence of tumor was detected with the various statistical analysis.</a:t>
            </a:r>
          </a:p>
        </p:txBody>
      </p:sp>
      <p:sp>
        <p:nvSpPr>
          <p:cNvPr id="6" name="Slide Number Placeholder 5"/>
          <p:cNvSpPr>
            <a:spLocks noGrp="1"/>
          </p:cNvSpPr>
          <p:nvPr>
            <p:ph type="sldNum" sz="quarter" idx="12"/>
          </p:nvPr>
        </p:nvSpPr>
        <p:spPr/>
        <p:txBody>
          <a:bodyPr/>
          <a:lstStyle/>
          <a:p>
            <a:pPr>
              <a:defRPr/>
            </a:pPr>
            <a:fld id="{CE96943F-8226-4006-8F13-EF8A1091693A}" type="slidenum">
              <a:rPr lang="en-US" altLang="zh-TW" smtClean="0"/>
              <a:pPr>
                <a:defRPr/>
              </a:pPr>
              <a:t>12</a:t>
            </a:fld>
            <a:endParaRPr lang="en-US" altLang="zh-TW" dirty="0"/>
          </a:p>
        </p:txBody>
      </p:sp>
      <p:sp>
        <p:nvSpPr>
          <p:cNvPr id="7" name="減號 11"/>
          <p:cNvSpPr/>
          <p:nvPr/>
        </p:nvSpPr>
        <p:spPr>
          <a:xfrm>
            <a:off x="-1066800" y="12954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9" name="Date Placeholder 8"/>
          <p:cNvSpPr>
            <a:spLocks noGrp="1"/>
          </p:cNvSpPr>
          <p:nvPr>
            <p:ph type="dt" sz="half" idx="10"/>
          </p:nvPr>
        </p:nvSpPr>
        <p:spPr/>
        <p:txBody>
          <a:bodyPr/>
          <a:lstStyle/>
          <a:p>
            <a:pPr>
              <a:defRPr/>
            </a:pPr>
            <a:fld id="{AAA0515B-7B7B-4118-9CEE-890E4A6B5705}" type="datetime1">
              <a:rPr lang="en-US" smtClean="0"/>
              <a:pPr>
                <a:defRPr/>
              </a:pPr>
              <a:t>3/25/2019</a:t>
            </a:fld>
            <a:endParaRPr lang="en-US" dirty="0"/>
          </a:p>
        </p:txBody>
      </p:sp>
      <p:sp>
        <p:nvSpPr>
          <p:cNvPr id="10" name="Footer Placeholder 9"/>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fontScale="90000"/>
          </a:bodyPr>
          <a:lstStyle/>
          <a:p>
            <a:r>
              <a:rPr lang="en-US" b="1" dirty="0">
                <a:latin typeface="Times New Roman" pitchFamily="18" charset="0"/>
                <a:ea typeface="新細明體"/>
                <a:cs typeface="Times New Roman" pitchFamily="18" charset="0"/>
              </a:rPr>
              <a:t>DESIGNED MODEL</a:t>
            </a:r>
            <a:br>
              <a:rPr lang="en-US" b="1" dirty="0">
                <a:latin typeface="Times New Roman" pitchFamily="18" charset="0"/>
                <a:ea typeface="新細明體"/>
                <a:cs typeface="Times New Roman" pitchFamily="18" charset="0"/>
              </a:rPr>
            </a:br>
            <a:endParaRPr lang="en-IN" dirty="0"/>
          </a:p>
        </p:txBody>
      </p:sp>
      <p:sp>
        <p:nvSpPr>
          <p:cNvPr id="4" name="Date Placeholder 3"/>
          <p:cNvSpPr>
            <a:spLocks noGrp="1"/>
          </p:cNvSpPr>
          <p:nvPr>
            <p:ph type="dt" sz="half" idx="10"/>
          </p:nvPr>
        </p:nvSpPr>
        <p:spPr/>
        <p:txBody>
          <a:bodyPr/>
          <a:lstStyle/>
          <a:p>
            <a:pPr>
              <a:defRPr/>
            </a:pPr>
            <a:fld id="{C61820B0-41FF-4D47-A458-25A1761E9971}"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13</a:t>
            </a:fld>
            <a:endParaRPr lang="en-US" dirty="0"/>
          </a:p>
        </p:txBody>
      </p:sp>
      <p:graphicFrame>
        <p:nvGraphicFramePr>
          <p:cNvPr id="9" name="Table 8"/>
          <p:cNvGraphicFramePr>
            <a:graphicFrameLocks noGrp="1"/>
          </p:cNvGraphicFramePr>
          <p:nvPr/>
        </p:nvGraphicFramePr>
        <p:xfrm>
          <a:off x="1295400" y="5715000"/>
          <a:ext cx="3048000" cy="396240"/>
        </p:xfrm>
        <a:graphic>
          <a:graphicData uri="http://schemas.openxmlformats.org/drawingml/2006/table">
            <a:tbl>
              <a:tblPr firstRow="1" bandRow="1">
                <a:tableStyleId>{2D5ABB26-0587-4C30-8999-92F81FD0307C}</a:tableStyleId>
              </a:tblPr>
              <a:tblGrid>
                <a:gridCol w="3048000">
                  <a:extLst>
                    <a:ext uri="{9D8B030D-6E8A-4147-A177-3AD203B41FA5}">
                      <a16:colId xmlns:a16="http://schemas.microsoft.com/office/drawing/2014/main" val="20000"/>
                    </a:ext>
                  </a:extLst>
                </a:gridCol>
              </a:tblGrid>
              <a:tr h="396240">
                <a:tc>
                  <a:txBody>
                    <a:bodyPr/>
                    <a:lstStyle/>
                    <a:p>
                      <a:r>
                        <a:rPr lang="en-IN" dirty="0"/>
                        <a:t>            Front</a:t>
                      </a:r>
                      <a:r>
                        <a:rPr lang="en-IN" baseline="0" dirty="0"/>
                        <a:t> view</a:t>
                      </a:r>
                      <a:endParaRPr lang="en-IN" dirty="0"/>
                    </a:p>
                  </a:txBody>
                  <a:tcPr/>
                </a:tc>
                <a:extLst>
                  <a:ext uri="{0D108BD9-81ED-4DB2-BD59-A6C34878D82A}">
                    <a16:rowId xmlns:a16="http://schemas.microsoft.com/office/drawing/2014/main" val="10000"/>
                  </a:ext>
                </a:extLst>
              </a:tr>
            </a:tbl>
          </a:graphicData>
        </a:graphic>
      </p:graphicFrame>
      <p:sp>
        <p:nvSpPr>
          <p:cNvPr id="10" name="Rectangle 9"/>
          <p:cNvSpPr/>
          <p:nvPr/>
        </p:nvSpPr>
        <p:spPr>
          <a:xfrm>
            <a:off x="5562600" y="5638800"/>
            <a:ext cx="2514600" cy="369332"/>
          </a:xfrm>
          <a:prstGeom prst="rect">
            <a:avLst/>
          </a:prstGeom>
        </p:spPr>
        <p:txBody>
          <a:bodyPr wrap="square">
            <a:spAutoFit/>
          </a:bodyPr>
          <a:lstStyle/>
          <a:p>
            <a:r>
              <a:rPr lang="en-US" dirty="0">
                <a:latin typeface="Times New Roman" pitchFamily="18" charset="0"/>
                <a:cs typeface="Times New Roman" pitchFamily="18" charset="0"/>
              </a:rPr>
              <a:t>           Back view</a:t>
            </a:r>
            <a:endParaRPr lang="en-IN" dirty="0"/>
          </a:p>
        </p:txBody>
      </p:sp>
      <p:graphicFrame>
        <p:nvGraphicFramePr>
          <p:cNvPr id="11" name="Table 10"/>
          <p:cNvGraphicFramePr>
            <a:graphicFrameLocks noGrp="1"/>
          </p:cNvGraphicFramePr>
          <p:nvPr/>
        </p:nvGraphicFramePr>
        <p:xfrm>
          <a:off x="685800" y="1397000"/>
          <a:ext cx="7848600" cy="4241800"/>
        </p:xfrm>
        <a:graphic>
          <a:graphicData uri="http://schemas.openxmlformats.org/drawingml/2006/table">
            <a:tbl>
              <a:tblPr firstRow="1" bandRow="1">
                <a:tableStyleId>{2D5ABB26-0587-4C30-8999-92F81FD0307C}</a:tableStyleId>
              </a:tblPr>
              <a:tblGrid>
                <a:gridCol w="7848600">
                  <a:extLst>
                    <a:ext uri="{9D8B030D-6E8A-4147-A177-3AD203B41FA5}">
                      <a16:colId xmlns:a16="http://schemas.microsoft.com/office/drawing/2014/main" val="20000"/>
                    </a:ext>
                  </a:extLst>
                </a:gridCol>
              </a:tblGrid>
              <a:tr h="4241800">
                <a:tc>
                  <a:txBody>
                    <a:bodyPr/>
                    <a:lstStyle/>
                    <a:p>
                      <a:pPr algn="just">
                        <a:buFont typeface="Arial" pitchFamily="34" charset="0"/>
                        <a:buChar char="•"/>
                      </a:pPr>
                      <a:r>
                        <a:rPr lang="en-IN" sz="2400" baseline="0" dirty="0">
                          <a:latin typeface="Times New Roman" pitchFamily="18" charset="0"/>
                          <a:cs typeface="Times New Roman" pitchFamily="18" charset="0"/>
                        </a:rPr>
                        <a:t> In order to increase the bandwidth and directivity of the antenna various modifications are done in the patch and ground.</a:t>
                      </a:r>
                    </a:p>
                    <a:p>
                      <a:pPr algn="l">
                        <a:buFont typeface="Arial" pitchFamily="34" charset="0"/>
                        <a:buChar char="•"/>
                      </a:pPr>
                      <a:endParaRPr lang="en-IN" sz="2400" baseline="0" dirty="0">
                        <a:latin typeface="Times New Roman" pitchFamily="18" charset="0"/>
                        <a:cs typeface="Times New Roman" pitchFamily="18" charset="0"/>
                      </a:endParaRPr>
                    </a:p>
                    <a:p>
                      <a:pPr algn="l">
                        <a:buFont typeface="Arial" pitchFamily="34" charset="0"/>
                        <a:buNone/>
                      </a:pPr>
                      <a:endParaRPr lang="en-IN" sz="2400" baseline="0" dirty="0">
                        <a:latin typeface="Times New Roman" pitchFamily="18" charset="0"/>
                        <a:cs typeface="Times New Roman" pitchFamily="18" charset="0"/>
                      </a:endParaRPr>
                    </a:p>
                    <a:p>
                      <a:endParaRPr lang="en-IN" dirty="0"/>
                    </a:p>
                  </a:txBody>
                  <a:tcPr/>
                </a:tc>
                <a:extLst>
                  <a:ext uri="{0D108BD9-81ED-4DB2-BD59-A6C34878D82A}">
                    <a16:rowId xmlns:a16="http://schemas.microsoft.com/office/drawing/2014/main" val="10000"/>
                  </a:ext>
                </a:extLst>
              </a:tr>
            </a:tbl>
          </a:graphicData>
        </a:graphic>
      </p:graphicFrame>
      <p:sp>
        <p:nvSpPr>
          <p:cNvPr id="12" name="減號 11"/>
          <p:cNvSpPr/>
          <p:nvPr/>
        </p:nvSpPr>
        <p:spPr>
          <a:xfrm>
            <a:off x="-1066800" y="9144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pic>
        <p:nvPicPr>
          <p:cNvPr id="14" name="Picture 13"/>
          <p:cNvPicPr/>
          <p:nvPr/>
        </p:nvPicPr>
        <p:blipFill>
          <a:blip r:embed="rId2" cstate="print"/>
          <a:srcRect l="38849" t="21893" r="23055" b="27219"/>
          <a:stretch>
            <a:fillRect/>
          </a:stretch>
        </p:blipFill>
        <p:spPr bwMode="auto">
          <a:xfrm>
            <a:off x="914400" y="2743200"/>
            <a:ext cx="3276600" cy="2895600"/>
          </a:xfrm>
          <a:prstGeom prst="rect">
            <a:avLst/>
          </a:prstGeom>
          <a:noFill/>
          <a:ln w="9525">
            <a:noFill/>
            <a:miter lim="800000"/>
            <a:headEnd/>
            <a:tailEnd/>
          </a:ln>
        </p:spPr>
      </p:pic>
      <p:pic>
        <p:nvPicPr>
          <p:cNvPr id="15" name="Picture 14"/>
          <p:cNvPicPr/>
          <p:nvPr/>
        </p:nvPicPr>
        <p:blipFill>
          <a:blip r:embed="rId3" cstate="print"/>
          <a:srcRect l="37553" t="22189" r="21294" b="27811"/>
          <a:stretch>
            <a:fillRect/>
          </a:stretch>
        </p:blipFill>
        <p:spPr bwMode="auto">
          <a:xfrm>
            <a:off x="5181600" y="2743200"/>
            <a:ext cx="3048000" cy="2819400"/>
          </a:xfrm>
          <a:prstGeom prst="rect">
            <a:avLst/>
          </a:prstGeom>
          <a:noFill/>
          <a:ln w="9525">
            <a:noFill/>
            <a:miter lim="800000"/>
            <a:headEnd/>
            <a:tailEnd/>
          </a:ln>
        </p:spPr>
      </p:pic>
      <p:sp>
        <p:nvSpPr>
          <p:cNvPr id="13" name="Footer Placeholder 12"/>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dirty="0">
                <a:latin typeface="Times New Roman" pitchFamily="18" charset="0"/>
                <a:cs typeface="Times New Roman" pitchFamily="18" charset="0"/>
              </a:rPr>
              <a:t>ANTENNA</a:t>
            </a:r>
            <a:r>
              <a:rPr lang="en-IN" b="1" dirty="0">
                <a:latin typeface="Times New Roman" pitchFamily="18" charset="0"/>
                <a:cs typeface="Times New Roman" pitchFamily="18" charset="0"/>
              </a:rPr>
              <a:t> </a:t>
            </a:r>
            <a:r>
              <a:rPr lang="en-IN" sz="4000" b="1" dirty="0">
                <a:latin typeface="Times New Roman" pitchFamily="18" charset="0"/>
                <a:cs typeface="Times New Roman" pitchFamily="18" charset="0"/>
              </a:rPr>
              <a:t>DIMENSIONS</a:t>
            </a:r>
          </a:p>
        </p:txBody>
      </p:sp>
      <p:sp>
        <p:nvSpPr>
          <p:cNvPr id="4" name="Date Placeholder 3"/>
          <p:cNvSpPr>
            <a:spLocks noGrp="1"/>
          </p:cNvSpPr>
          <p:nvPr>
            <p:ph type="dt" sz="half" idx="10"/>
          </p:nvPr>
        </p:nvSpPr>
        <p:spPr/>
        <p:txBody>
          <a:bodyPr/>
          <a:lstStyle/>
          <a:p>
            <a:pPr>
              <a:defRPr/>
            </a:pPr>
            <a:fld id="{625DDD06-5371-47C2-9DBF-33DCAE50DA94}"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14</a:t>
            </a:fld>
            <a:endParaRPr lang="en-US" dirty="0"/>
          </a:p>
        </p:txBody>
      </p:sp>
      <p:pic>
        <p:nvPicPr>
          <p:cNvPr id="7" name="Content Placeholder 6"/>
          <p:cNvPicPr>
            <a:picLocks noGrp="1"/>
          </p:cNvPicPr>
          <p:nvPr>
            <p:ph idx="1"/>
          </p:nvPr>
        </p:nvPicPr>
        <p:blipFill>
          <a:blip r:embed="rId2" cstate="print"/>
          <a:srcRect/>
          <a:stretch>
            <a:fillRect/>
          </a:stretch>
        </p:blipFill>
        <p:spPr bwMode="auto">
          <a:xfrm>
            <a:off x="895743" y="1562472"/>
            <a:ext cx="3142857" cy="2514599"/>
          </a:xfrm>
          <a:prstGeom prst="rect">
            <a:avLst/>
          </a:prstGeom>
          <a:noFill/>
          <a:ln w="9525">
            <a:noFill/>
            <a:miter lim="800000"/>
            <a:headEnd/>
            <a:tailEnd/>
          </a:ln>
        </p:spPr>
      </p:pic>
      <p:sp>
        <p:nvSpPr>
          <p:cNvPr id="8" name="減號 11"/>
          <p:cNvSpPr/>
          <p:nvPr/>
        </p:nvSpPr>
        <p:spPr>
          <a:xfrm>
            <a:off x="-1066800" y="9144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graphicFrame>
        <p:nvGraphicFramePr>
          <p:cNvPr id="9" name="Table 8"/>
          <p:cNvGraphicFramePr>
            <a:graphicFrameLocks noGrp="1"/>
          </p:cNvGraphicFramePr>
          <p:nvPr>
            <p:extLst>
              <p:ext uri="{D42A27DB-BD31-4B8C-83A1-F6EECF244321}">
                <p14:modId xmlns:p14="http://schemas.microsoft.com/office/powerpoint/2010/main" val="2566720708"/>
              </p:ext>
            </p:extLst>
          </p:nvPr>
        </p:nvGraphicFramePr>
        <p:xfrm>
          <a:off x="914400" y="4419600"/>
          <a:ext cx="3124200" cy="1682496"/>
        </p:xfrm>
        <a:graphic>
          <a:graphicData uri="http://schemas.openxmlformats.org/drawingml/2006/table">
            <a:tbl>
              <a:tblPr/>
              <a:tblGrid>
                <a:gridCol w="1266719">
                  <a:extLst>
                    <a:ext uri="{9D8B030D-6E8A-4147-A177-3AD203B41FA5}">
                      <a16:colId xmlns:a16="http://schemas.microsoft.com/office/drawing/2014/main" val="20000"/>
                    </a:ext>
                  </a:extLst>
                </a:gridCol>
                <a:gridCol w="1857481">
                  <a:extLst>
                    <a:ext uri="{9D8B030D-6E8A-4147-A177-3AD203B41FA5}">
                      <a16:colId xmlns:a16="http://schemas.microsoft.com/office/drawing/2014/main" val="20001"/>
                    </a:ext>
                  </a:extLst>
                </a:gridCol>
              </a:tblGrid>
              <a:tr h="279400">
                <a:tc>
                  <a:txBody>
                    <a:bodyPr/>
                    <a:lstStyle/>
                    <a:p>
                      <a:pPr algn="ctr">
                        <a:lnSpc>
                          <a:spcPct val="115000"/>
                        </a:lnSpc>
                        <a:spcAft>
                          <a:spcPts val="0"/>
                        </a:spcAft>
                      </a:pPr>
                      <a:r>
                        <a:rPr lang="en-IN" sz="1600" dirty="0">
                          <a:latin typeface="Times New Roman"/>
                          <a:ea typeface="Calibri"/>
                          <a:cs typeface="Times New Roman"/>
                        </a:rPr>
                        <a:t>dimensions</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a:latin typeface="Times New Roman"/>
                          <a:ea typeface="Calibri"/>
                          <a:cs typeface="Times New Roman"/>
                        </a:rPr>
                        <a:t>Length</a:t>
                      </a:r>
                      <a:r>
                        <a:rPr lang="en-IN" sz="1600" b="1">
                          <a:latin typeface="Times New Roman"/>
                          <a:ea typeface="Calibri"/>
                          <a:cs typeface="Times New Roman"/>
                        </a:rPr>
                        <a:t> </a:t>
                      </a:r>
                      <a:r>
                        <a:rPr lang="en-IN" sz="1600">
                          <a:latin typeface="Times New Roman"/>
                          <a:ea typeface="Calibri"/>
                          <a:cs typeface="Times New Roman"/>
                        </a:rPr>
                        <a:t>in</a:t>
                      </a:r>
                      <a:r>
                        <a:rPr lang="en-IN" sz="1600" b="1">
                          <a:latin typeface="Times New Roman"/>
                          <a:ea typeface="Calibri"/>
                          <a:cs typeface="Times New Roman"/>
                        </a:rPr>
                        <a:t> </a:t>
                      </a:r>
                      <a:r>
                        <a:rPr lang="en-IN" sz="1600">
                          <a:latin typeface="Times New Roman"/>
                          <a:ea typeface="Calibri"/>
                          <a:cs typeface="Times New Roman"/>
                        </a:rPr>
                        <a:t>mm</a:t>
                      </a:r>
                      <a:endParaRPr lang="en-IN"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9400">
                <a:tc>
                  <a:txBody>
                    <a:bodyPr/>
                    <a:lstStyle/>
                    <a:p>
                      <a:pPr algn="ctr">
                        <a:lnSpc>
                          <a:spcPct val="115000"/>
                        </a:lnSpc>
                        <a:spcAft>
                          <a:spcPts val="0"/>
                        </a:spcAft>
                      </a:pPr>
                      <a:r>
                        <a:rPr lang="en-IN" sz="1600" dirty="0">
                          <a:latin typeface="Times New Roman"/>
                          <a:ea typeface="Calibri"/>
                          <a:cs typeface="Times New Roman"/>
                        </a:rPr>
                        <a:t>A</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dirty="0">
                          <a:latin typeface="Times New Roman"/>
                          <a:ea typeface="Calibri"/>
                          <a:cs typeface="Times New Roman"/>
                        </a:rPr>
                        <a:t>44</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79400">
                <a:tc>
                  <a:txBody>
                    <a:bodyPr/>
                    <a:lstStyle/>
                    <a:p>
                      <a:pPr algn="ctr">
                        <a:lnSpc>
                          <a:spcPct val="115000"/>
                        </a:lnSpc>
                        <a:spcAft>
                          <a:spcPts val="0"/>
                        </a:spcAft>
                      </a:pPr>
                      <a:r>
                        <a:rPr lang="en-IN" sz="1600">
                          <a:latin typeface="Times New Roman"/>
                          <a:ea typeface="Calibri"/>
                          <a:cs typeface="Times New Roman"/>
                        </a:rPr>
                        <a:t>B</a:t>
                      </a:r>
                      <a:endParaRPr lang="en-IN"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dirty="0">
                          <a:latin typeface="Times New Roman"/>
                          <a:ea typeface="Calibri"/>
                          <a:cs typeface="Times New Roman"/>
                        </a:rPr>
                        <a:t>30</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9400">
                <a:tc>
                  <a:txBody>
                    <a:bodyPr/>
                    <a:lstStyle/>
                    <a:p>
                      <a:pPr algn="ctr">
                        <a:lnSpc>
                          <a:spcPct val="115000"/>
                        </a:lnSpc>
                        <a:spcAft>
                          <a:spcPts val="0"/>
                        </a:spcAft>
                      </a:pPr>
                      <a:r>
                        <a:rPr lang="en-IN" sz="1600">
                          <a:latin typeface="Times New Roman"/>
                          <a:ea typeface="Calibri"/>
                          <a:cs typeface="Times New Roman"/>
                        </a:rPr>
                        <a:t>C</a:t>
                      </a:r>
                      <a:endParaRPr lang="en-IN"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dirty="0">
                          <a:latin typeface="Times New Roman"/>
                          <a:ea typeface="Calibri"/>
                          <a:cs typeface="Times New Roman"/>
                        </a:rPr>
                        <a:t>20</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9400">
                <a:tc>
                  <a:txBody>
                    <a:bodyPr/>
                    <a:lstStyle/>
                    <a:p>
                      <a:pPr algn="ctr">
                        <a:lnSpc>
                          <a:spcPct val="115000"/>
                        </a:lnSpc>
                        <a:spcAft>
                          <a:spcPts val="0"/>
                        </a:spcAft>
                      </a:pPr>
                      <a:r>
                        <a:rPr lang="en-IN" sz="1600">
                          <a:latin typeface="Times New Roman"/>
                          <a:ea typeface="Calibri"/>
                          <a:cs typeface="Times New Roman"/>
                        </a:rPr>
                        <a:t>D</a:t>
                      </a:r>
                      <a:endParaRPr lang="en-IN"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dirty="0">
                          <a:latin typeface="Times New Roman"/>
                          <a:ea typeface="Calibri"/>
                          <a:cs typeface="Times New Roman"/>
                        </a:rPr>
                        <a:t>8.58</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9400">
                <a:tc>
                  <a:txBody>
                    <a:bodyPr/>
                    <a:lstStyle/>
                    <a:p>
                      <a:pPr algn="ctr">
                        <a:lnSpc>
                          <a:spcPct val="115000"/>
                        </a:lnSpc>
                        <a:spcAft>
                          <a:spcPts val="0"/>
                        </a:spcAft>
                      </a:pPr>
                      <a:r>
                        <a:rPr lang="en-IN" sz="1600">
                          <a:latin typeface="Times New Roman"/>
                          <a:ea typeface="Calibri"/>
                          <a:cs typeface="Times New Roman"/>
                        </a:rPr>
                        <a:t>E</a:t>
                      </a:r>
                      <a:endParaRPr lang="en-IN"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dirty="0">
                          <a:latin typeface="Times New Roman"/>
                          <a:ea typeface="Calibri"/>
                          <a:cs typeface="Times New Roman"/>
                        </a:rPr>
                        <a:t>2(radius)</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10" name="Picture 9"/>
          <p:cNvPicPr/>
          <p:nvPr/>
        </p:nvPicPr>
        <p:blipFill>
          <a:blip r:embed="rId3" cstate="print"/>
          <a:srcRect/>
          <a:stretch>
            <a:fillRect/>
          </a:stretch>
        </p:blipFill>
        <p:spPr bwMode="auto">
          <a:xfrm>
            <a:off x="4806287" y="1582600"/>
            <a:ext cx="3124200" cy="2379800"/>
          </a:xfrm>
          <a:prstGeom prst="rect">
            <a:avLst/>
          </a:prstGeom>
          <a:noFill/>
          <a:ln w="9525">
            <a:noFill/>
            <a:miter lim="800000"/>
            <a:headEnd/>
            <a:tailEnd/>
          </a:ln>
        </p:spPr>
      </p:pic>
      <p:graphicFrame>
        <p:nvGraphicFramePr>
          <p:cNvPr id="11" name="Table 10"/>
          <p:cNvGraphicFramePr>
            <a:graphicFrameLocks noGrp="1"/>
          </p:cNvGraphicFramePr>
          <p:nvPr>
            <p:extLst>
              <p:ext uri="{D42A27DB-BD31-4B8C-83A1-F6EECF244321}">
                <p14:modId xmlns:p14="http://schemas.microsoft.com/office/powerpoint/2010/main" val="814576164"/>
              </p:ext>
            </p:extLst>
          </p:nvPr>
        </p:nvGraphicFramePr>
        <p:xfrm>
          <a:off x="4953000" y="4433248"/>
          <a:ext cx="2971800" cy="1600200"/>
        </p:xfrm>
        <a:graphic>
          <a:graphicData uri="http://schemas.openxmlformats.org/drawingml/2006/table">
            <a:tbl>
              <a:tblPr/>
              <a:tblGrid>
                <a:gridCol w="1350616">
                  <a:extLst>
                    <a:ext uri="{9D8B030D-6E8A-4147-A177-3AD203B41FA5}">
                      <a16:colId xmlns:a16="http://schemas.microsoft.com/office/drawing/2014/main" val="20000"/>
                    </a:ext>
                  </a:extLst>
                </a:gridCol>
                <a:gridCol w="1621184">
                  <a:extLst>
                    <a:ext uri="{9D8B030D-6E8A-4147-A177-3AD203B41FA5}">
                      <a16:colId xmlns:a16="http://schemas.microsoft.com/office/drawing/2014/main" val="20001"/>
                    </a:ext>
                  </a:extLst>
                </a:gridCol>
              </a:tblGrid>
              <a:tr h="310254">
                <a:tc>
                  <a:txBody>
                    <a:bodyPr/>
                    <a:lstStyle/>
                    <a:p>
                      <a:pPr algn="ctr">
                        <a:lnSpc>
                          <a:spcPct val="115000"/>
                        </a:lnSpc>
                        <a:spcAft>
                          <a:spcPts val="0"/>
                        </a:spcAft>
                      </a:pPr>
                      <a:r>
                        <a:rPr lang="en-IN" sz="1600" dirty="0">
                          <a:latin typeface="Times New Roman"/>
                          <a:ea typeface="Calibri"/>
                          <a:cs typeface="Times New Roman"/>
                        </a:rPr>
                        <a:t>dimensions</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a:latin typeface="Times New Roman"/>
                          <a:ea typeface="Calibri"/>
                          <a:cs typeface="Times New Roman"/>
                        </a:rPr>
                        <a:t>Length in mm</a:t>
                      </a:r>
                      <a:endParaRPr lang="en-IN"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34719">
                <a:tc>
                  <a:txBody>
                    <a:bodyPr/>
                    <a:lstStyle/>
                    <a:p>
                      <a:pPr algn="ctr">
                        <a:lnSpc>
                          <a:spcPct val="115000"/>
                        </a:lnSpc>
                        <a:spcAft>
                          <a:spcPts val="0"/>
                        </a:spcAft>
                      </a:pPr>
                      <a:r>
                        <a:rPr lang="en-IN" sz="1600" dirty="0">
                          <a:latin typeface="Times New Roman"/>
                          <a:ea typeface="Calibri"/>
                          <a:cs typeface="Times New Roman"/>
                        </a:rPr>
                        <a:t>F</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a:latin typeface="Times New Roman"/>
                          <a:ea typeface="Calibri"/>
                          <a:cs typeface="Times New Roman"/>
                        </a:rPr>
                        <a:t>44</a:t>
                      </a:r>
                      <a:endParaRPr lang="en-IN"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0254">
                <a:tc>
                  <a:txBody>
                    <a:bodyPr/>
                    <a:lstStyle/>
                    <a:p>
                      <a:pPr algn="ctr">
                        <a:lnSpc>
                          <a:spcPct val="115000"/>
                        </a:lnSpc>
                        <a:spcAft>
                          <a:spcPts val="0"/>
                        </a:spcAft>
                      </a:pPr>
                      <a:r>
                        <a:rPr lang="en-IN" sz="1600" dirty="0">
                          <a:latin typeface="Times New Roman"/>
                          <a:ea typeface="Calibri"/>
                          <a:cs typeface="Times New Roman"/>
                        </a:rPr>
                        <a:t>G</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a:latin typeface="Times New Roman"/>
                          <a:ea typeface="Calibri"/>
                          <a:cs typeface="Times New Roman"/>
                        </a:rPr>
                        <a:t>30</a:t>
                      </a:r>
                      <a:endParaRPr lang="en-IN"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0254">
                <a:tc>
                  <a:txBody>
                    <a:bodyPr/>
                    <a:lstStyle/>
                    <a:p>
                      <a:pPr algn="ctr">
                        <a:lnSpc>
                          <a:spcPct val="115000"/>
                        </a:lnSpc>
                        <a:spcAft>
                          <a:spcPts val="0"/>
                        </a:spcAft>
                      </a:pPr>
                      <a:r>
                        <a:rPr lang="en-IN" sz="1600" dirty="0">
                          <a:latin typeface="Times New Roman"/>
                          <a:ea typeface="Calibri"/>
                          <a:cs typeface="Times New Roman"/>
                        </a:rPr>
                        <a:t>H</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dirty="0">
                          <a:latin typeface="Times New Roman"/>
                          <a:ea typeface="Calibri"/>
                          <a:cs typeface="Times New Roman"/>
                        </a:rPr>
                        <a:t>7.8</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4719">
                <a:tc>
                  <a:txBody>
                    <a:bodyPr/>
                    <a:lstStyle/>
                    <a:p>
                      <a:pPr algn="ctr">
                        <a:lnSpc>
                          <a:spcPct val="115000"/>
                        </a:lnSpc>
                        <a:spcAft>
                          <a:spcPts val="0"/>
                        </a:spcAft>
                      </a:pPr>
                      <a:r>
                        <a:rPr lang="en-IN" sz="1600">
                          <a:latin typeface="Times New Roman"/>
                          <a:ea typeface="Calibri"/>
                          <a:cs typeface="Times New Roman"/>
                        </a:rPr>
                        <a:t>J</a:t>
                      </a:r>
                      <a:endParaRPr lang="en-IN" sz="16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600" dirty="0">
                          <a:latin typeface="Times New Roman"/>
                          <a:ea typeface="Calibri"/>
                          <a:cs typeface="Times New Roman"/>
                        </a:rPr>
                        <a:t>1.5(radius)</a:t>
                      </a:r>
                      <a:endParaRPr lang="en-IN" sz="16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b="1" dirty="0">
                <a:latin typeface="Times New Roman" pitchFamily="18" charset="0"/>
                <a:cs typeface="Times New Roman" pitchFamily="18" charset="0"/>
              </a:rPr>
              <a:t>REFLECTION COEFFICIENT S11 OF DESIGNED ANTENNA</a:t>
            </a:r>
            <a:br>
              <a:rPr lang="en-IN" sz="4000" b="1" dirty="0">
                <a:latin typeface="Times New Roman" pitchFamily="18" charset="0"/>
                <a:cs typeface="Times New Roman" pitchFamily="18" charset="0"/>
              </a:rPr>
            </a:br>
            <a:endParaRPr lang="en-IN" sz="40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5B0CCC1B-7E10-4C6B-A3E1-4CF34C3B1476}"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15</a:t>
            </a:fld>
            <a:endParaRPr lang="en-US" dirty="0"/>
          </a:p>
        </p:txBody>
      </p:sp>
      <p:sp>
        <p:nvSpPr>
          <p:cNvPr id="9" name="減號 11"/>
          <p:cNvSpPr/>
          <p:nvPr/>
        </p:nvSpPr>
        <p:spPr>
          <a:xfrm>
            <a:off x="-1066800" y="9144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graphicFrame>
        <p:nvGraphicFramePr>
          <p:cNvPr id="10" name="Table 9"/>
          <p:cNvGraphicFramePr>
            <a:graphicFrameLocks noGrp="1"/>
          </p:cNvGraphicFramePr>
          <p:nvPr/>
        </p:nvGraphicFramePr>
        <p:xfrm>
          <a:off x="533400" y="4953000"/>
          <a:ext cx="8001000" cy="1143000"/>
        </p:xfrm>
        <a:graphic>
          <a:graphicData uri="http://schemas.openxmlformats.org/drawingml/2006/table">
            <a:tbl>
              <a:tblPr firstRow="1" bandRow="1">
                <a:tableStyleId>{2D5ABB26-0587-4C30-8999-92F81FD0307C}</a:tableStyleId>
              </a:tblPr>
              <a:tblGrid>
                <a:gridCol w="8001000">
                  <a:extLst>
                    <a:ext uri="{9D8B030D-6E8A-4147-A177-3AD203B41FA5}">
                      <a16:colId xmlns:a16="http://schemas.microsoft.com/office/drawing/2014/main" val="20000"/>
                    </a:ext>
                  </a:extLst>
                </a:gridCol>
              </a:tblGrid>
              <a:tr h="1143000">
                <a:tc>
                  <a:txBody>
                    <a:bodyPr/>
                    <a:lstStyle/>
                    <a:p>
                      <a:pPr>
                        <a:buFont typeface="Arial" pitchFamily="34" charset="0"/>
                        <a:buNone/>
                      </a:pPr>
                      <a:r>
                        <a:rPr lang="en-IN" sz="2400" dirty="0">
                          <a:latin typeface="Times New Roman" pitchFamily="18" charset="0"/>
                          <a:cs typeface="Times New Roman" pitchFamily="18" charset="0"/>
                        </a:rPr>
                        <a:t>      The reflection coefficient curve</a:t>
                      </a:r>
                      <a:r>
                        <a:rPr lang="en-IN" sz="2400" baseline="0" dirty="0">
                          <a:latin typeface="Times New Roman" pitchFamily="18" charset="0"/>
                          <a:cs typeface="Times New Roman" pitchFamily="18" charset="0"/>
                        </a:rPr>
                        <a:t> of the designed antenna.</a:t>
                      </a:r>
                      <a:endParaRPr lang="en-IN" sz="24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bl>
          </a:graphicData>
        </a:graphic>
      </p:graphicFrame>
      <p:pic>
        <p:nvPicPr>
          <p:cNvPr id="12" name="Content Placeholder 11"/>
          <p:cNvPicPr>
            <a:picLocks noGrp="1"/>
          </p:cNvPicPr>
          <p:nvPr>
            <p:ph idx="1"/>
          </p:nvPr>
        </p:nvPicPr>
        <p:blipFill>
          <a:blip r:embed="rId2" cstate="print"/>
          <a:srcRect l="16439" t="21893" r="2116" b="27811"/>
          <a:stretch>
            <a:fillRect/>
          </a:stretch>
        </p:blipFill>
        <p:spPr bwMode="auto">
          <a:xfrm>
            <a:off x="417022" y="1544942"/>
            <a:ext cx="8229600" cy="3352800"/>
          </a:xfrm>
          <a:prstGeom prst="rect">
            <a:avLst/>
          </a:prstGeom>
          <a:noFill/>
          <a:ln w="9525">
            <a:noFill/>
            <a:miter lim="800000"/>
            <a:headEnd/>
            <a:tailEnd/>
          </a:ln>
        </p:spPr>
      </p:pic>
      <p:sp>
        <p:nvSpPr>
          <p:cNvPr id="11" name="Footer Placeholder 10"/>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latin typeface="Times New Roman" pitchFamily="18" charset="0"/>
                <a:cs typeface="Times New Roman" pitchFamily="18" charset="0"/>
              </a:rPr>
              <a:t>E-FIELD AND H-FIELD PATTERN</a:t>
            </a:r>
          </a:p>
        </p:txBody>
      </p:sp>
      <p:sp>
        <p:nvSpPr>
          <p:cNvPr id="4" name="Date Placeholder 3"/>
          <p:cNvSpPr>
            <a:spLocks noGrp="1"/>
          </p:cNvSpPr>
          <p:nvPr>
            <p:ph type="dt" sz="half" idx="10"/>
          </p:nvPr>
        </p:nvSpPr>
        <p:spPr/>
        <p:txBody>
          <a:bodyPr/>
          <a:lstStyle/>
          <a:p>
            <a:pPr>
              <a:defRPr/>
            </a:pPr>
            <a:fld id="{A65888E5-9EA4-4564-922E-04809F56D4CA}"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16</a:t>
            </a:fld>
            <a:endParaRPr lang="en-US" dirty="0"/>
          </a:p>
        </p:txBody>
      </p:sp>
      <p:pic>
        <p:nvPicPr>
          <p:cNvPr id="64514" name="Picture 2"/>
          <p:cNvPicPr>
            <a:picLocks noGrp="1" noChangeAspect="1" noChangeArrowheads="1"/>
          </p:cNvPicPr>
          <p:nvPr>
            <p:ph idx="1"/>
          </p:nvPr>
        </p:nvPicPr>
        <p:blipFill>
          <a:blip r:embed="rId2" cstate="print"/>
          <a:srcRect l="43374" t="21887" r="-168" b="27604"/>
          <a:stretch>
            <a:fillRect/>
          </a:stretch>
        </p:blipFill>
        <p:spPr bwMode="auto">
          <a:xfrm>
            <a:off x="685800" y="2395182"/>
            <a:ext cx="3810000" cy="3396018"/>
          </a:xfrm>
          <a:prstGeom prst="rect">
            <a:avLst/>
          </a:prstGeom>
          <a:noFill/>
          <a:ln w="9525">
            <a:noFill/>
            <a:miter lim="800000"/>
            <a:headEnd/>
            <a:tailEnd/>
          </a:ln>
        </p:spPr>
      </p:pic>
      <p:pic>
        <p:nvPicPr>
          <p:cNvPr id="64516" name="Picture 4"/>
          <p:cNvPicPr>
            <a:picLocks noChangeAspect="1" noChangeArrowheads="1"/>
          </p:cNvPicPr>
          <p:nvPr/>
        </p:nvPicPr>
        <p:blipFill>
          <a:blip r:embed="rId3" cstate="print"/>
          <a:srcRect l="47072" t="21875" r="220" b="28125"/>
          <a:stretch>
            <a:fillRect/>
          </a:stretch>
        </p:blipFill>
        <p:spPr bwMode="auto">
          <a:xfrm>
            <a:off x="4953000" y="2362200"/>
            <a:ext cx="3657600" cy="3429000"/>
          </a:xfrm>
          <a:prstGeom prst="rect">
            <a:avLst/>
          </a:prstGeom>
          <a:noFill/>
          <a:ln w="9525">
            <a:noFill/>
            <a:miter lim="800000"/>
            <a:headEnd/>
            <a:tailEnd/>
          </a:ln>
        </p:spPr>
      </p:pic>
      <p:sp>
        <p:nvSpPr>
          <p:cNvPr id="10" name="減號 11"/>
          <p:cNvSpPr/>
          <p:nvPr/>
        </p:nvSpPr>
        <p:spPr>
          <a:xfrm>
            <a:off x="-1066800" y="9144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graphicFrame>
        <p:nvGraphicFramePr>
          <p:cNvPr id="11" name="Table 10"/>
          <p:cNvGraphicFramePr>
            <a:graphicFrameLocks noGrp="1"/>
          </p:cNvGraphicFramePr>
          <p:nvPr/>
        </p:nvGraphicFramePr>
        <p:xfrm>
          <a:off x="533400" y="1397000"/>
          <a:ext cx="8001000" cy="822960"/>
        </p:xfrm>
        <a:graphic>
          <a:graphicData uri="http://schemas.openxmlformats.org/drawingml/2006/table">
            <a:tbl>
              <a:tblPr firstRow="1" bandRow="1">
                <a:tableStyleId>{2D5ABB26-0587-4C30-8999-92F81FD0307C}</a:tableStyleId>
              </a:tblPr>
              <a:tblGrid>
                <a:gridCol w="8001000">
                  <a:extLst>
                    <a:ext uri="{9D8B030D-6E8A-4147-A177-3AD203B41FA5}">
                      <a16:colId xmlns:a16="http://schemas.microsoft.com/office/drawing/2014/main" val="20000"/>
                    </a:ext>
                  </a:extLst>
                </a:gridCol>
              </a:tblGrid>
              <a:tr h="370840">
                <a:tc>
                  <a:txBody>
                    <a:bodyPr/>
                    <a:lstStyle/>
                    <a:p>
                      <a:pPr>
                        <a:buFont typeface="Arial" pitchFamily="34" charset="0"/>
                        <a:buChar char="•"/>
                      </a:pPr>
                      <a:r>
                        <a:rPr lang="en-IN" sz="2400" dirty="0">
                          <a:latin typeface="Times New Roman" pitchFamily="18" charset="0"/>
                          <a:cs typeface="Times New Roman" pitchFamily="18" charset="0"/>
                        </a:rPr>
                        <a:t> The E-Field and H-field pattern of the designed antenna is shown</a:t>
                      </a:r>
                      <a:r>
                        <a:rPr lang="en-IN" sz="2400" baseline="0" dirty="0">
                          <a:latin typeface="Times New Roman" pitchFamily="18" charset="0"/>
                          <a:cs typeface="Times New Roman" pitchFamily="18" charset="0"/>
                        </a:rPr>
                        <a:t> below.</a:t>
                      </a:r>
                      <a:endParaRPr lang="en-IN" sz="24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b="1" dirty="0">
                <a:latin typeface="Times New Roman" pitchFamily="18" charset="0"/>
                <a:cs typeface="Times New Roman" pitchFamily="18" charset="0"/>
              </a:rPr>
              <a:t>RADIATION PATTERN OF DESIGNED ANTENNA</a:t>
            </a:r>
          </a:p>
        </p:txBody>
      </p:sp>
      <p:sp>
        <p:nvSpPr>
          <p:cNvPr id="4" name="Date Placeholder 3"/>
          <p:cNvSpPr>
            <a:spLocks noGrp="1"/>
          </p:cNvSpPr>
          <p:nvPr>
            <p:ph type="dt" sz="half" idx="10"/>
          </p:nvPr>
        </p:nvSpPr>
        <p:spPr/>
        <p:txBody>
          <a:bodyPr/>
          <a:lstStyle/>
          <a:p>
            <a:pPr>
              <a:defRPr/>
            </a:pPr>
            <a:fld id="{92172617-BF9F-4125-94DA-57A3C5E79B8B}"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17</a:t>
            </a:fld>
            <a:endParaRPr lang="en-US" dirty="0"/>
          </a:p>
        </p:txBody>
      </p:sp>
      <p:pic>
        <p:nvPicPr>
          <p:cNvPr id="65538" name="Picture 2"/>
          <p:cNvPicPr>
            <a:picLocks noGrp="1" noChangeAspect="1" noChangeArrowheads="1"/>
          </p:cNvPicPr>
          <p:nvPr>
            <p:ph idx="1"/>
          </p:nvPr>
        </p:nvPicPr>
        <p:blipFill>
          <a:blip r:embed="rId2" cstate="print"/>
          <a:srcRect l="15923" t="21887" r="-168" b="25921"/>
          <a:stretch>
            <a:fillRect/>
          </a:stretch>
        </p:blipFill>
        <p:spPr bwMode="auto">
          <a:xfrm>
            <a:off x="1600200" y="1828800"/>
            <a:ext cx="5715000" cy="3048000"/>
          </a:xfrm>
          <a:prstGeom prst="rect">
            <a:avLst/>
          </a:prstGeom>
          <a:noFill/>
          <a:ln w="9525">
            <a:noFill/>
            <a:miter lim="800000"/>
            <a:headEnd/>
            <a:tailEnd/>
          </a:ln>
        </p:spPr>
      </p:pic>
      <p:sp>
        <p:nvSpPr>
          <p:cNvPr id="9" name="TextBox 8"/>
          <p:cNvSpPr txBox="1"/>
          <p:nvPr/>
        </p:nvSpPr>
        <p:spPr>
          <a:xfrm>
            <a:off x="685800" y="5181600"/>
            <a:ext cx="7924800" cy="830997"/>
          </a:xfrm>
          <a:prstGeom prst="rect">
            <a:avLst/>
          </a:prstGeom>
          <a:noFill/>
        </p:spPr>
        <p:txBody>
          <a:bodyPr wrap="square" rtlCol="0">
            <a:spAutoFit/>
          </a:bodyPr>
          <a:lstStyle/>
          <a:p>
            <a:r>
              <a:rPr lang="en-IN" sz="2400" dirty="0">
                <a:latin typeface="Times New Roman" pitchFamily="18" charset="0"/>
                <a:cs typeface="Times New Roman" pitchFamily="18" charset="0"/>
              </a:rPr>
              <a:t>The radiation pattern of the designed antenna in free space. Its directivity is 4.47 dB.</a:t>
            </a:r>
          </a:p>
        </p:txBody>
      </p:sp>
      <p:sp>
        <p:nvSpPr>
          <p:cNvPr id="10" name="減號 11"/>
          <p:cNvSpPr/>
          <p:nvPr/>
        </p:nvSpPr>
        <p:spPr>
          <a:xfrm>
            <a:off x="-1066800" y="11430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latin typeface="Times New Roman" pitchFamily="18" charset="0"/>
                <a:cs typeface="Times New Roman" pitchFamily="18" charset="0"/>
              </a:rPr>
              <a:t>PHANTOM  DESIGN</a:t>
            </a:r>
            <a:br>
              <a:rPr lang="en-IN" dirty="0"/>
            </a:br>
            <a:endParaRPr lang="en-IN" dirty="0"/>
          </a:p>
        </p:txBody>
      </p:sp>
      <p:sp>
        <p:nvSpPr>
          <p:cNvPr id="4" name="Date Placeholder 3"/>
          <p:cNvSpPr>
            <a:spLocks noGrp="1"/>
          </p:cNvSpPr>
          <p:nvPr>
            <p:ph type="dt" sz="half" idx="10"/>
          </p:nvPr>
        </p:nvSpPr>
        <p:spPr/>
        <p:txBody>
          <a:bodyPr/>
          <a:lstStyle/>
          <a:p>
            <a:pPr>
              <a:defRPr/>
            </a:pPr>
            <a:fld id="{7D9B1B94-B498-4BF6-85D1-9C62F1094474}"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18</a:t>
            </a:fld>
            <a:endParaRPr lang="en-US" dirty="0"/>
          </a:p>
        </p:txBody>
      </p:sp>
      <p:pic>
        <p:nvPicPr>
          <p:cNvPr id="7" name="Content Placeholder 6"/>
          <p:cNvPicPr>
            <a:picLocks noGrp="1"/>
          </p:cNvPicPr>
          <p:nvPr>
            <p:ph idx="1"/>
          </p:nvPr>
        </p:nvPicPr>
        <p:blipFill>
          <a:blip r:embed="rId2" cstate="print"/>
          <a:srcRect l="44658" t="21598" r="25382" b="27515"/>
          <a:stretch>
            <a:fillRect/>
          </a:stretch>
        </p:blipFill>
        <p:spPr bwMode="auto">
          <a:xfrm>
            <a:off x="838202" y="1447800"/>
            <a:ext cx="3733799" cy="3962400"/>
          </a:xfrm>
          <a:prstGeom prst="rect">
            <a:avLst/>
          </a:prstGeom>
          <a:noFill/>
          <a:ln w="9525">
            <a:noFill/>
            <a:miter lim="800000"/>
            <a:headEnd/>
            <a:tailEnd/>
          </a:ln>
        </p:spPr>
      </p:pic>
      <p:graphicFrame>
        <p:nvGraphicFramePr>
          <p:cNvPr id="8" name="Table 7"/>
          <p:cNvGraphicFramePr>
            <a:graphicFrameLocks noGrp="1"/>
          </p:cNvGraphicFramePr>
          <p:nvPr>
            <p:extLst>
              <p:ext uri="{D42A27DB-BD31-4B8C-83A1-F6EECF244321}">
                <p14:modId xmlns:p14="http://schemas.microsoft.com/office/powerpoint/2010/main" val="3870668876"/>
              </p:ext>
            </p:extLst>
          </p:nvPr>
        </p:nvGraphicFramePr>
        <p:xfrm>
          <a:off x="5029200" y="1295400"/>
          <a:ext cx="3581400" cy="4876800"/>
        </p:xfrm>
        <a:graphic>
          <a:graphicData uri="http://schemas.openxmlformats.org/drawingml/2006/table">
            <a:tbl>
              <a:tblPr firstRow="1" bandRow="1">
                <a:tableStyleId>{2D5ABB26-0587-4C30-8999-92F81FD0307C}</a:tableStyleId>
              </a:tblPr>
              <a:tblGrid>
                <a:gridCol w="3581400">
                  <a:extLst>
                    <a:ext uri="{9D8B030D-6E8A-4147-A177-3AD203B41FA5}">
                      <a16:colId xmlns:a16="http://schemas.microsoft.com/office/drawing/2014/main" val="20000"/>
                    </a:ext>
                  </a:extLst>
                </a:gridCol>
              </a:tblGrid>
              <a:tr h="4876800">
                <a:tc>
                  <a:txBody>
                    <a:bodyPr/>
                    <a:lstStyle/>
                    <a:p>
                      <a:pPr marL="342900" indent="-342900" algn="just">
                        <a:buFont typeface="Arial" pitchFamily="34" charset="0"/>
                        <a:buChar char="•"/>
                      </a:pPr>
                      <a:r>
                        <a:rPr lang="en-IN" sz="2400" dirty="0">
                          <a:latin typeface="Times New Roman" pitchFamily="18" charset="0"/>
                          <a:cs typeface="Times New Roman" pitchFamily="18" charset="0"/>
                        </a:rPr>
                        <a:t>The</a:t>
                      </a:r>
                      <a:r>
                        <a:rPr lang="en-IN" sz="2400" baseline="0" dirty="0">
                          <a:latin typeface="Times New Roman" pitchFamily="18" charset="0"/>
                          <a:cs typeface="Times New Roman" pitchFamily="18" charset="0"/>
                        </a:rPr>
                        <a:t> phantom was designed which has the permittivity and conductivity which is same as that of the human head.</a:t>
                      </a:r>
                    </a:p>
                    <a:p>
                      <a:pPr marL="342900" indent="-342900" algn="just">
                        <a:buFont typeface="Arial" pitchFamily="34" charset="0"/>
                        <a:buChar char="•"/>
                      </a:pPr>
                      <a:r>
                        <a:rPr lang="en-IN" sz="2400" baseline="0" dirty="0">
                          <a:latin typeface="Times New Roman" pitchFamily="18" charset="0"/>
                          <a:cs typeface="Times New Roman" pitchFamily="18" charset="0"/>
                        </a:rPr>
                        <a:t>Different layers were generated such as skin, skull and brain.</a:t>
                      </a:r>
                    </a:p>
                    <a:p>
                      <a:pPr marL="342900" indent="-342900" algn="just">
                        <a:buFont typeface="Arial" pitchFamily="34" charset="0"/>
                        <a:buChar char="•"/>
                      </a:pPr>
                      <a:r>
                        <a:rPr lang="en-IN" sz="2400" baseline="0" dirty="0">
                          <a:latin typeface="Times New Roman" pitchFamily="18" charset="0"/>
                          <a:cs typeface="Times New Roman" pitchFamily="18" charset="0"/>
                        </a:rPr>
                        <a:t>This is the model which shows the phantom with out tumour.</a:t>
                      </a:r>
                    </a:p>
                    <a:p>
                      <a:endParaRPr lang="en-IN" dirty="0"/>
                    </a:p>
                  </a:txBody>
                  <a:tcPr/>
                </a:tc>
                <a:extLst>
                  <a:ext uri="{0D108BD9-81ED-4DB2-BD59-A6C34878D82A}">
                    <a16:rowId xmlns:a16="http://schemas.microsoft.com/office/drawing/2014/main" val="10000"/>
                  </a:ext>
                </a:extLst>
              </a:tr>
            </a:tbl>
          </a:graphicData>
        </a:graphic>
      </p:graphicFrame>
      <p:sp>
        <p:nvSpPr>
          <p:cNvPr id="9" name="減號 11"/>
          <p:cNvSpPr/>
          <p:nvPr/>
        </p:nvSpPr>
        <p:spPr>
          <a:xfrm>
            <a:off x="-1066800" y="9144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10" name="Footer Placeholder 9"/>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p:spPr>
        <p:txBody>
          <a:bodyPr>
            <a:normAutofit fontScale="90000"/>
          </a:bodyPr>
          <a:lstStyle/>
          <a:p>
            <a:r>
              <a:rPr lang="en-IN" b="1" dirty="0">
                <a:latin typeface="Times New Roman" pitchFamily="18" charset="0"/>
                <a:cs typeface="Times New Roman" pitchFamily="18" charset="0"/>
              </a:rPr>
              <a:t>PHANTOM  DESIGN  WITHOUT TUMOR</a:t>
            </a:r>
            <a:br>
              <a:rPr lang="en-IN" dirty="0"/>
            </a:br>
            <a:endParaRPr lang="en-IN" dirty="0"/>
          </a:p>
        </p:txBody>
      </p:sp>
      <p:sp>
        <p:nvSpPr>
          <p:cNvPr id="4" name="Date Placeholder 3"/>
          <p:cNvSpPr>
            <a:spLocks noGrp="1"/>
          </p:cNvSpPr>
          <p:nvPr>
            <p:ph type="dt" sz="half" idx="10"/>
          </p:nvPr>
        </p:nvSpPr>
        <p:spPr/>
        <p:txBody>
          <a:bodyPr/>
          <a:lstStyle/>
          <a:p>
            <a:pPr>
              <a:defRPr/>
            </a:pPr>
            <a:fld id="{42E32BFF-7FD8-4477-A5D9-6A98DD973B28}"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19</a:t>
            </a:fld>
            <a:endParaRPr lang="en-US" dirty="0"/>
          </a:p>
        </p:txBody>
      </p:sp>
      <p:pic>
        <p:nvPicPr>
          <p:cNvPr id="7" name="Content Placeholder 6"/>
          <p:cNvPicPr>
            <a:picLocks noGrp="1"/>
          </p:cNvPicPr>
          <p:nvPr>
            <p:ph idx="1"/>
          </p:nvPr>
        </p:nvPicPr>
        <p:blipFill>
          <a:blip r:embed="rId2" cstate="print"/>
          <a:srcRect l="41873" t="21893" r="15644" b="25444"/>
          <a:stretch>
            <a:fillRect/>
          </a:stretch>
        </p:blipFill>
        <p:spPr bwMode="auto">
          <a:xfrm>
            <a:off x="838201" y="1936979"/>
            <a:ext cx="3810000" cy="3549421"/>
          </a:xfrm>
          <a:prstGeom prst="rect">
            <a:avLst/>
          </a:prstGeom>
          <a:noFill/>
          <a:ln w="9525">
            <a:noFill/>
            <a:miter lim="800000"/>
            <a:headEnd/>
            <a:tailEnd/>
          </a:ln>
        </p:spPr>
      </p:pic>
      <p:sp>
        <p:nvSpPr>
          <p:cNvPr id="9" name="減號 11"/>
          <p:cNvSpPr/>
          <p:nvPr/>
        </p:nvSpPr>
        <p:spPr>
          <a:xfrm>
            <a:off x="-1066800" y="9144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10" name="Footer Placeholder 9"/>
          <p:cNvSpPr>
            <a:spLocks noGrp="1"/>
          </p:cNvSpPr>
          <p:nvPr>
            <p:ph type="ftr" sz="quarter" idx="11"/>
          </p:nvPr>
        </p:nvSpPr>
        <p:spPr/>
        <p:txBody>
          <a:bodyPr/>
          <a:lstStyle/>
          <a:p>
            <a:pPr>
              <a:defRPr/>
            </a:pPr>
            <a:r>
              <a:rPr lang="en-IN"/>
              <a:t>BATCH 45</a:t>
            </a:r>
            <a:endParaRPr lang="en-US" dirty="0"/>
          </a:p>
        </p:txBody>
      </p:sp>
      <p:graphicFrame>
        <p:nvGraphicFramePr>
          <p:cNvPr id="11" name="Table 10"/>
          <p:cNvGraphicFramePr>
            <a:graphicFrameLocks noGrp="1"/>
          </p:cNvGraphicFramePr>
          <p:nvPr/>
        </p:nvGraphicFramePr>
        <p:xfrm>
          <a:off x="4953000" y="2362200"/>
          <a:ext cx="3810000" cy="2350815"/>
        </p:xfrm>
        <a:graphic>
          <a:graphicData uri="http://schemas.openxmlformats.org/drawingml/2006/table">
            <a:tbl>
              <a:tblPr/>
              <a:tblGrid>
                <a:gridCol w="940419">
                  <a:extLst>
                    <a:ext uri="{9D8B030D-6E8A-4147-A177-3AD203B41FA5}">
                      <a16:colId xmlns:a16="http://schemas.microsoft.com/office/drawing/2014/main" val="20000"/>
                    </a:ext>
                  </a:extLst>
                </a:gridCol>
                <a:gridCol w="1453375">
                  <a:extLst>
                    <a:ext uri="{9D8B030D-6E8A-4147-A177-3AD203B41FA5}">
                      <a16:colId xmlns:a16="http://schemas.microsoft.com/office/drawing/2014/main" val="20001"/>
                    </a:ext>
                  </a:extLst>
                </a:gridCol>
                <a:gridCol w="1416206">
                  <a:extLst>
                    <a:ext uri="{9D8B030D-6E8A-4147-A177-3AD203B41FA5}">
                      <a16:colId xmlns:a16="http://schemas.microsoft.com/office/drawing/2014/main" val="20002"/>
                    </a:ext>
                  </a:extLst>
                </a:gridCol>
              </a:tblGrid>
              <a:tr h="729189">
                <a:tc>
                  <a:txBody>
                    <a:bodyPr/>
                    <a:lstStyle/>
                    <a:p>
                      <a:pPr algn="l">
                        <a:lnSpc>
                          <a:spcPct val="115000"/>
                        </a:lnSpc>
                        <a:spcAft>
                          <a:spcPts val="0"/>
                        </a:spcAft>
                      </a:pPr>
                      <a:endParaRPr lang="en-IN" sz="1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800" b="1" dirty="0">
                          <a:latin typeface="Times New Roman"/>
                          <a:ea typeface="Calibri"/>
                          <a:cs typeface="Times New Roman"/>
                        </a:rPr>
                        <a:t>ELECTRIC PERMITTIVITY</a:t>
                      </a:r>
                      <a:endParaRPr lang="en-IN"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800" b="1">
                          <a:latin typeface="Times New Roman"/>
                          <a:ea typeface="Calibri"/>
                          <a:cs typeface="Times New Roman"/>
                        </a:rPr>
                        <a:t>ELECTRIC CONDUCTIVITY</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8137">
                <a:tc>
                  <a:txBody>
                    <a:bodyPr/>
                    <a:lstStyle/>
                    <a:p>
                      <a:pPr algn="ctr">
                        <a:lnSpc>
                          <a:spcPct val="115000"/>
                        </a:lnSpc>
                        <a:spcAft>
                          <a:spcPts val="0"/>
                        </a:spcAft>
                      </a:pPr>
                      <a:r>
                        <a:rPr lang="en-IN" sz="1800" b="1">
                          <a:latin typeface="Times New Roman"/>
                          <a:ea typeface="Calibri"/>
                          <a:cs typeface="Times New Roman"/>
                        </a:rPr>
                        <a:t>BRAIN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800" dirty="0">
                          <a:latin typeface="Times New Roman"/>
                          <a:ea typeface="Calibri"/>
                          <a:cs typeface="Times New Roman"/>
                        </a:rPr>
                        <a:t>49.7</a:t>
                      </a:r>
                      <a:endParaRPr lang="en-IN"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800" dirty="0">
                          <a:latin typeface="Times New Roman"/>
                          <a:ea typeface="Calibri"/>
                          <a:cs typeface="Times New Roman"/>
                        </a:rPr>
                        <a:t>0.59</a:t>
                      </a:r>
                      <a:endParaRPr lang="en-IN"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8137">
                <a:tc>
                  <a:txBody>
                    <a:bodyPr/>
                    <a:lstStyle/>
                    <a:p>
                      <a:pPr algn="ctr">
                        <a:lnSpc>
                          <a:spcPct val="115000"/>
                        </a:lnSpc>
                        <a:spcAft>
                          <a:spcPts val="0"/>
                        </a:spcAft>
                      </a:pPr>
                      <a:r>
                        <a:rPr lang="en-IN" sz="1800" b="1">
                          <a:latin typeface="Times New Roman"/>
                          <a:ea typeface="Calibri"/>
                          <a:cs typeface="Times New Roman"/>
                        </a:rPr>
                        <a:t>SKULL</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800">
                          <a:latin typeface="Times New Roman"/>
                          <a:ea typeface="Calibri"/>
                          <a:cs typeface="Times New Roman"/>
                        </a:rPr>
                        <a:t>17.8</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800" dirty="0">
                          <a:latin typeface="Times New Roman"/>
                          <a:ea typeface="Calibri"/>
                          <a:cs typeface="Times New Roman"/>
                        </a:rPr>
                        <a:t>0.16</a:t>
                      </a:r>
                      <a:endParaRPr lang="en-IN"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8137">
                <a:tc>
                  <a:txBody>
                    <a:bodyPr/>
                    <a:lstStyle/>
                    <a:p>
                      <a:pPr algn="ctr">
                        <a:lnSpc>
                          <a:spcPct val="115000"/>
                        </a:lnSpc>
                        <a:spcAft>
                          <a:spcPts val="0"/>
                        </a:spcAft>
                      </a:pPr>
                      <a:r>
                        <a:rPr lang="en-IN" sz="1800" b="1">
                          <a:latin typeface="Times New Roman"/>
                          <a:ea typeface="Calibri"/>
                          <a:cs typeface="Times New Roman"/>
                        </a:rPr>
                        <a:t>SKIN</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800">
                          <a:latin typeface="Times New Roman"/>
                          <a:ea typeface="Calibri"/>
                          <a:cs typeface="Times New Roman"/>
                        </a:rPr>
                        <a:t>46.7</a:t>
                      </a:r>
                      <a:endParaRPr lang="en-IN" sz="18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1800" dirty="0">
                          <a:latin typeface="Times New Roman"/>
                          <a:ea typeface="Calibri"/>
                          <a:cs typeface="Times New Roman"/>
                        </a:rPr>
                        <a:t>0.69</a:t>
                      </a:r>
                      <a:endParaRPr lang="en-IN" sz="18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274638"/>
            <a:ext cx="8229600" cy="944562"/>
          </a:xfrm>
        </p:spPr>
        <p:txBody>
          <a:bodyPr/>
          <a:lstStyle/>
          <a:p>
            <a:r>
              <a:rPr lang="en-US" b="1" dirty="0">
                <a:latin typeface="Times New Roman" pitchFamily="18" charset="0"/>
                <a:ea typeface="新細明體"/>
                <a:cs typeface="Times New Roman" pitchFamily="18" charset="0"/>
              </a:rPr>
              <a:t>INTRODUCTION</a:t>
            </a:r>
            <a:endParaRPr lang="en-US" dirty="0">
              <a:ea typeface="新細明體"/>
            </a:endParaRPr>
          </a:p>
        </p:txBody>
      </p:sp>
      <p:sp>
        <p:nvSpPr>
          <p:cNvPr id="15363" name="Content Placeholder 2"/>
          <p:cNvSpPr>
            <a:spLocks noGrp="1"/>
          </p:cNvSpPr>
          <p:nvPr>
            <p:ph idx="1"/>
          </p:nvPr>
        </p:nvSpPr>
        <p:spPr>
          <a:xfrm>
            <a:off x="457200" y="1447800"/>
            <a:ext cx="8229600" cy="4678363"/>
          </a:xfrm>
        </p:spPr>
        <p:txBody>
          <a:bodyPr>
            <a:normAutofit fontScale="92500" lnSpcReduction="20000"/>
          </a:bodyPr>
          <a:lstStyle/>
          <a:p>
            <a:pPr algn="just"/>
            <a:r>
              <a:rPr lang="en-IN" sz="2400" dirty="0">
                <a:latin typeface="Times New Roman" pitchFamily="18" charset="0"/>
                <a:cs typeface="Times New Roman" pitchFamily="18" charset="0"/>
              </a:rPr>
              <a:t>Brain tumour is one of the most dangerous diseases that may affect the life of the human. </a:t>
            </a:r>
          </a:p>
          <a:p>
            <a:pPr algn="just"/>
            <a:r>
              <a:rPr lang="en-IN" sz="2400" dirty="0">
                <a:latin typeface="Times New Roman" pitchFamily="18" charset="0"/>
                <a:cs typeface="Times New Roman" pitchFamily="18" charset="0"/>
              </a:rPr>
              <a:t>According to the statistics, 13.2 million deaths of tumour are expected in 2030.  </a:t>
            </a:r>
          </a:p>
          <a:p>
            <a:pPr algn="just"/>
            <a:r>
              <a:rPr lang="en-GB" sz="2400" dirty="0">
                <a:latin typeface="Times New Roman" pitchFamily="18" charset="0"/>
                <a:ea typeface="新細明體"/>
                <a:cs typeface="Times New Roman" pitchFamily="18" charset="0"/>
              </a:rPr>
              <a:t>Brain tumour </a:t>
            </a:r>
            <a:r>
              <a:rPr lang="en-IN" sz="2400" dirty="0">
                <a:latin typeface="Times New Roman" pitchFamily="18" charset="0"/>
                <a:cs typeface="Times New Roman" pitchFamily="18" charset="0"/>
              </a:rPr>
              <a:t>is malignant or benign mass or growth of abnormal cells in the brain.</a:t>
            </a:r>
            <a:endParaRPr lang="en-GB" sz="2400" dirty="0">
              <a:latin typeface="Times New Roman" pitchFamily="18" charset="0"/>
              <a:ea typeface="新細明體"/>
              <a:cs typeface="Times New Roman" pitchFamily="18" charset="0"/>
            </a:endParaRPr>
          </a:p>
          <a:p>
            <a:pPr algn="just"/>
            <a:r>
              <a:rPr lang="en-IN" sz="2400" dirty="0">
                <a:latin typeface="Times New Roman" pitchFamily="18" charset="0"/>
                <a:cs typeface="Times New Roman" pitchFamily="18" charset="0"/>
              </a:rPr>
              <a:t>Magnetic resonance imaging (MRI), it is more dangerous for patients with metallic devices placed inside their body and it is very expensive</a:t>
            </a:r>
            <a:r>
              <a:rPr lang="en-GB" sz="2400" dirty="0">
                <a:latin typeface="Times New Roman" pitchFamily="18" charset="0"/>
                <a:ea typeface="新細明體"/>
                <a:cs typeface="Times New Roman" pitchFamily="18" charset="0"/>
              </a:rPr>
              <a:t>.</a:t>
            </a:r>
          </a:p>
          <a:p>
            <a:pPr algn="just"/>
            <a:r>
              <a:rPr lang="en-IN" sz="2400">
                <a:latin typeface="Times New Roman" pitchFamily="18" charset="0"/>
                <a:cs typeface="Times New Roman" pitchFamily="18" charset="0"/>
              </a:rPr>
              <a:t>In Computed </a:t>
            </a:r>
            <a:r>
              <a:rPr lang="en-IN" sz="2400" dirty="0">
                <a:latin typeface="Times New Roman" pitchFamily="18" charset="0"/>
                <a:cs typeface="Times New Roman" pitchFamily="18" charset="0"/>
              </a:rPr>
              <a:t>Tomography (CT) scan there is a risk to patient because of high ionizing radiation dose and it is  also very expensive.</a:t>
            </a:r>
          </a:p>
          <a:p>
            <a:pPr algn="just"/>
            <a:r>
              <a:rPr lang="en-GB" sz="2400" dirty="0">
                <a:latin typeface="Times New Roman" pitchFamily="18" charset="0"/>
                <a:ea typeface="新細明體"/>
                <a:cs typeface="Times New Roman" pitchFamily="18" charset="0"/>
              </a:rPr>
              <a:t>Microwave technique mainly concentrate on the dielectric properties between the healthy and defected brain tissues. Also microwave based techniques are fast, cost effective and portable.</a:t>
            </a:r>
          </a:p>
        </p:txBody>
      </p:sp>
      <p:sp>
        <p:nvSpPr>
          <p:cNvPr id="6" name="Slide Number Placeholder 5"/>
          <p:cNvSpPr>
            <a:spLocks noGrp="1"/>
          </p:cNvSpPr>
          <p:nvPr>
            <p:ph type="sldNum" sz="quarter" idx="12"/>
          </p:nvPr>
        </p:nvSpPr>
        <p:spPr/>
        <p:txBody>
          <a:bodyPr/>
          <a:lstStyle/>
          <a:p>
            <a:pPr>
              <a:defRPr/>
            </a:pPr>
            <a:fld id="{A7E8D53D-80AB-4140-95CD-ACB87CFDC468}" type="slidenum">
              <a:rPr lang="en-US" altLang="zh-TW" smtClean="0"/>
              <a:pPr>
                <a:defRPr/>
              </a:pPr>
              <a:t>2</a:t>
            </a:fld>
            <a:endParaRPr lang="en-US" altLang="zh-TW" dirty="0"/>
          </a:p>
        </p:txBody>
      </p:sp>
      <p:sp>
        <p:nvSpPr>
          <p:cNvPr id="7" name="減號 11"/>
          <p:cNvSpPr/>
          <p:nvPr/>
        </p:nvSpPr>
        <p:spPr>
          <a:xfrm>
            <a:off x="-1143000" y="8382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9" name="Date Placeholder 8"/>
          <p:cNvSpPr>
            <a:spLocks noGrp="1"/>
          </p:cNvSpPr>
          <p:nvPr>
            <p:ph type="dt" sz="half" idx="10"/>
          </p:nvPr>
        </p:nvSpPr>
        <p:spPr/>
        <p:txBody>
          <a:bodyPr/>
          <a:lstStyle/>
          <a:p>
            <a:pPr>
              <a:defRPr/>
            </a:pPr>
            <a:fld id="{51A2FEDC-89CF-4076-A4E2-909D31636C98}" type="datetime1">
              <a:rPr lang="en-US" smtClean="0"/>
              <a:pPr>
                <a:defRPr/>
              </a:pPr>
              <a:t>3/25/2019</a:t>
            </a:fld>
            <a:endParaRPr lang="en-US" dirty="0"/>
          </a:p>
        </p:txBody>
      </p:sp>
      <p:sp>
        <p:nvSpPr>
          <p:cNvPr id="10" name="Footer Placeholder 9"/>
          <p:cNvSpPr>
            <a:spLocks noGrp="1"/>
          </p:cNvSpPr>
          <p:nvPr>
            <p:ph type="ftr" sz="quarter" idx="11"/>
          </p:nvPr>
        </p:nvSpPr>
        <p:spPr/>
        <p:txBody>
          <a:bodyPr/>
          <a:lstStyle/>
          <a:p>
            <a:pPr>
              <a:defRPr/>
            </a:pPr>
            <a:r>
              <a:rPr lang="en-IN" dirty="0"/>
              <a:t>BATCH 45</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60438"/>
          </a:xfrm>
        </p:spPr>
        <p:txBody>
          <a:bodyPr>
            <a:normAutofit fontScale="90000"/>
          </a:bodyPr>
          <a:lstStyle/>
          <a:p>
            <a:r>
              <a:rPr lang="en-IN" sz="4000" b="1" dirty="0">
                <a:latin typeface="Times New Roman" pitchFamily="18" charset="0"/>
                <a:cs typeface="Times New Roman" pitchFamily="18" charset="0"/>
              </a:rPr>
              <a:t>REFLECTION COEFFICIENT S11 OF HEAD MODEL WITHOUT TUMOR</a:t>
            </a:r>
            <a:br>
              <a:rPr lang="en-IN" sz="4000" b="1" dirty="0">
                <a:latin typeface="Times New Roman" pitchFamily="18" charset="0"/>
                <a:cs typeface="Times New Roman" pitchFamily="18" charset="0"/>
              </a:rPr>
            </a:br>
            <a:endParaRPr lang="en-IN" sz="4000" b="1"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5AFACE0-E8EF-461E-80A9-F130C40D4DD8}"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20</a:t>
            </a:fld>
            <a:endParaRPr lang="en-US" dirty="0"/>
          </a:p>
        </p:txBody>
      </p:sp>
      <p:pic>
        <p:nvPicPr>
          <p:cNvPr id="7" name="Content Placeholder 6"/>
          <p:cNvPicPr>
            <a:picLocks noGrp="1"/>
          </p:cNvPicPr>
          <p:nvPr>
            <p:ph idx="1"/>
          </p:nvPr>
        </p:nvPicPr>
        <p:blipFill>
          <a:blip r:embed="rId2" cstate="print"/>
          <a:srcRect l="13654" t="18510" r="2038" b="32320"/>
          <a:stretch>
            <a:fillRect/>
          </a:stretch>
        </p:blipFill>
        <p:spPr>
          <a:xfrm>
            <a:off x="381000" y="1905001"/>
            <a:ext cx="8001000" cy="2895600"/>
          </a:xfrm>
          <a:prstGeom prst="rect">
            <a:avLst/>
          </a:prstGeom>
        </p:spPr>
      </p:pic>
      <p:sp>
        <p:nvSpPr>
          <p:cNvPr id="8" name="TextBox 7"/>
          <p:cNvSpPr txBox="1"/>
          <p:nvPr/>
        </p:nvSpPr>
        <p:spPr>
          <a:xfrm>
            <a:off x="531322" y="5162978"/>
            <a:ext cx="8001000" cy="830997"/>
          </a:xfrm>
          <a:prstGeom prst="rect">
            <a:avLst/>
          </a:prstGeom>
          <a:noFill/>
        </p:spPr>
        <p:txBody>
          <a:bodyPr wrap="square" rtlCol="0">
            <a:spAutoFit/>
          </a:bodyPr>
          <a:lstStyle/>
          <a:p>
            <a:r>
              <a:rPr lang="en-IN" sz="2400" dirty="0">
                <a:latin typeface="Times New Roman" pitchFamily="18" charset="0"/>
                <a:cs typeface="Times New Roman" pitchFamily="18" charset="0"/>
              </a:rPr>
              <a:t>Above figure shows the reflection coefficient S11 of the head model without tumour.</a:t>
            </a:r>
          </a:p>
        </p:txBody>
      </p:sp>
      <p:sp>
        <p:nvSpPr>
          <p:cNvPr id="9" name="減號 11"/>
          <p:cNvSpPr/>
          <p:nvPr/>
        </p:nvSpPr>
        <p:spPr>
          <a:xfrm>
            <a:off x="-1066800" y="12954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10" name="Footer Placeholder 9"/>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normAutofit fontScale="90000"/>
          </a:bodyPr>
          <a:lstStyle/>
          <a:p>
            <a:br>
              <a:rPr lang="en-IN" dirty="0"/>
            </a:br>
            <a:br>
              <a:rPr lang="en-IN" dirty="0"/>
            </a:br>
            <a:br>
              <a:rPr lang="en-IN" dirty="0"/>
            </a:br>
            <a:r>
              <a:rPr lang="en-IN" b="1" dirty="0">
                <a:latin typeface="Times New Roman" pitchFamily="18" charset="0"/>
                <a:cs typeface="Times New Roman" pitchFamily="18" charset="0"/>
              </a:rPr>
              <a:t>PHANTOM  DESIGN WITH TUMOR</a:t>
            </a:r>
            <a:br>
              <a:rPr lang="en-IN" dirty="0"/>
            </a:br>
            <a:br>
              <a:rPr lang="en-IN" dirty="0"/>
            </a:br>
            <a:br>
              <a:rPr lang="en-IN" dirty="0"/>
            </a:br>
            <a:endParaRPr lang="en-IN" dirty="0"/>
          </a:p>
        </p:txBody>
      </p:sp>
      <p:sp>
        <p:nvSpPr>
          <p:cNvPr id="4" name="Date Placeholder 3"/>
          <p:cNvSpPr>
            <a:spLocks noGrp="1"/>
          </p:cNvSpPr>
          <p:nvPr>
            <p:ph type="dt" sz="half" idx="10"/>
          </p:nvPr>
        </p:nvSpPr>
        <p:spPr/>
        <p:txBody>
          <a:bodyPr/>
          <a:lstStyle/>
          <a:p>
            <a:pPr>
              <a:defRPr/>
            </a:pPr>
            <a:fld id="{EAD03138-94C9-435C-9E30-CEEA0666B0FE}"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21</a:t>
            </a:fld>
            <a:endParaRPr lang="en-US" dirty="0"/>
          </a:p>
        </p:txBody>
      </p:sp>
      <p:pic>
        <p:nvPicPr>
          <p:cNvPr id="7" name="Content Placeholder 6"/>
          <p:cNvPicPr>
            <a:picLocks noGrp="1"/>
          </p:cNvPicPr>
          <p:nvPr>
            <p:ph idx="1"/>
          </p:nvPr>
        </p:nvPicPr>
        <p:blipFill>
          <a:blip r:embed="rId2" cstate="print"/>
          <a:srcRect l="41011" t="18935" r="14746" b="27515"/>
          <a:stretch>
            <a:fillRect/>
          </a:stretch>
        </p:blipFill>
        <p:spPr bwMode="auto">
          <a:xfrm>
            <a:off x="1143000" y="1981200"/>
            <a:ext cx="3581400" cy="3657600"/>
          </a:xfrm>
          <a:prstGeom prst="rect">
            <a:avLst/>
          </a:prstGeom>
          <a:noFill/>
          <a:ln w="9525">
            <a:noFill/>
            <a:miter lim="800000"/>
            <a:headEnd/>
            <a:tailEnd/>
          </a:ln>
        </p:spPr>
      </p:pic>
      <p:sp>
        <p:nvSpPr>
          <p:cNvPr id="9" name="減號 11"/>
          <p:cNvSpPr/>
          <p:nvPr/>
        </p:nvSpPr>
        <p:spPr>
          <a:xfrm>
            <a:off x="-990600" y="12192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graphicFrame>
        <p:nvGraphicFramePr>
          <p:cNvPr id="10" name="Table 9"/>
          <p:cNvGraphicFramePr>
            <a:graphicFrameLocks noGrp="1"/>
          </p:cNvGraphicFramePr>
          <p:nvPr>
            <p:extLst>
              <p:ext uri="{D42A27DB-BD31-4B8C-83A1-F6EECF244321}">
                <p14:modId xmlns:p14="http://schemas.microsoft.com/office/powerpoint/2010/main" val="995185945"/>
              </p:ext>
            </p:extLst>
          </p:nvPr>
        </p:nvGraphicFramePr>
        <p:xfrm>
          <a:off x="5181600" y="2057400"/>
          <a:ext cx="3429000" cy="3276600"/>
        </p:xfrm>
        <a:graphic>
          <a:graphicData uri="http://schemas.openxmlformats.org/drawingml/2006/table">
            <a:tbl>
              <a:tblPr firstRow="1" bandRow="1">
                <a:tableStyleId>{2D5ABB26-0587-4C30-8999-92F81FD0307C}</a:tableStyleId>
              </a:tblPr>
              <a:tblGrid>
                <a:gridCol w="3429000">
                  <a:extLst>
                    <a:ext uri="{9D8B030D-6E8A-4147-A177-3AD203B41FA5}">
                      <a16:colId xmlns:a16="http://schemas.microsoft.com/office/drawing/2014/main" val="20000"/>
                    </a:ext>
                  </a:extLst>
                </a:gridCol>
              </a:tblGrid>
              <a:tr h="3276600">
                <a:tc>
                  <a:txBody>
                    <a:bodyPr/>
                    <a:lstStyle/>
                    <a:p>
                      <a:pPr marL="342900" indent="-342900" algn="just">
                        <a:buFont typeface="Arial" pitchFamily="34" charset="0"/>
                        <a:buChar char="•"/>
                      </a:pPr>
                      <a:r>
                        <a:rPr lang="en-IN" sz="2400" dirty="0">
                          <a:latin typeface="Times New Roman" pitchFamily="18" charset="0"/>
                          <a:cs typeface="Times New Roman" pitchFamily="18" charset="0"/>
                        </a:rPr>
                        <a:t>This is the head phantom </a:t>
                      </a:r>
                      <a:r>
                        <a:rPr lang="en-IN" sz="2400" baseline="0" dirty="0">
                          <a:latin typeface="Times New Roman" pitchFamily="18" charset="0"/>
                          <a:cs typeface="Times New Roman" pitchFamily="18" charset="0"/>
                        </a:rPr>
                        <a:t>model with different layers and a tumour.</a:t>
                      </a:r>
                    </a:p>
                    <a:p>
                      <a:pPr marL="342900" indent="-342900" algn="just">
                        <a:buFont typeface="Arial" pitchFamily="34" charset="0"/>
                        <a:buChar char="•"/>
                      </a:pPr>
                      <a:r>
                        <a:rPr lang="en-IN" sz="2400" baseline="0" dirty="0">
                          <a:latin typeface="Times New Roman" pitchFamily="18" charset="0"/>
                          <a:cs typeface="Times New Roman" pitchFamily="18" charset="0"/>
                        </a:rPr>
                        <a:t>Spherical shaped tumour with radius 24.6mm.</a:t>
                      </a:r>
                    </a:p>
                  </a:txBody>
                  <a:tcPr/>
                </a:tc>
                <a:extLst>
                  <a:ext uri="{0D108BD9-81ED-4DB2-BD59-A6C34878D82A}">
                    <a16:rowId xmlns:a16="http://schemas.microsoft.com/office/drawing/2014/main" val="10000"/>
                  </a:ext>
                </a:extLst>
              </a:tr>
            </a:tbl>
          </a:graphicData>
        </a:graphic>
      </p:graphicFrame>
      <p:sp>
        <p:nvSpPr>
          <p:cNvPr id="11" name="Footer Placeholder 10"/>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TUMOUR1</a:t>
            </a:r>
          </a:p>
        </p:txBody>
      </p:sp>
      <p:sp>
        <p:nvSpPr>
          <p:cNvPr id="4" name="Date Placeholder 3"/>
          <p:cNvSpPr>
            <a:spLocks noGrp="1"/>
          </p:cNvSpPr>
          <p:nvPr>
            <p:ph type="dt" sz="half" idx="10"/>
          </p:nvPr>
        </p:nvSpPr>
        <p:spPr/>
        <p:txBody>
          <a:bodyPr/>
          <a:lstStyle/>
          <a:p>
            <a:pPr>
              <a:defRPr/>
            </a:pPr>
            <a:fld id="{05FB88B4-4309-49E4-84C7-852C6BCFF0DC}"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22</a:t>
            </a:fld>
            <a:endParaRPr lang="en-US" dirty="0"/>
          </a:p>
        </p:txBody>
      </p:sp>
      <p:pic>
        <p:nvPicPr>
          <p:cNvPr id="7" name="Content Placeholder 6"/>
          <p:cNvPicPr>
            <a:picLocks noGrp="1"/>
          </p:cNvPicPr>
          <p:nvPr>
            <p:ph idx="1"/>
          </p:nvPr>
        </p:nvPicPr>
        <p:blipFill>
          <a:blip r:embed="rId2" cstate="print"/>
          <a:srcRect l="42500" t="21893" r="24052" b="28107"/>
          <a:stretch>
            <a:fillRect/>
          </a:stretch>
        </p:blipFill>
        <p:spPr bwMode="auto">
          <a:xfrm>
            <a:off x="1219201" y="2057400"/>
            <a:ext cx="3733799" cy="3177381"/>
          </a:xfrm>
          <a:prstGeom prst="rect">
            <a:avLst/>
          </a:prstGeom>
          <a:noFill/>
          <a:ln w="9525">
            <a:noFill/>
            <a:miter lim="800000"/>
            <a:headEnd/>
            <a:tailEnd/>
          </a:ln>
        </p:spPr>
      </p:pic>
      <p:sp>
        <p:nvSpPr>
          <p:cNvPr id="8" name="TextBox 7"/>
          <p:cNvSpPr txBox="1"/>
          <p:nvPr/>
        </p:nvSpPr>
        <p:spPr>
          <a:xfrm>
            <a:off x="5486400" y="1600200"/>
            <a:ext cx="2895600" cy="3600986"/>
          </a:xfrm>
          <a:prstGeom prst="rect">
            <a:avLst/>
          </a:prstGeom>
          <a:noFill/>
        </p:spPr>
        <p:txBody>
          <a:bodyPr wrap="square" rtlCol="0">
            <a:spAutoFit/>
          </a:bodyPr>
          <a:lstStyle/>
          <a:p>
            <a:endParaRPr lang="en-GB" sz="2400" dirty="0">
              <a:latin typeface="Times New Roman" pitchFamily="18" charset="0"/>
              <a:cs typeface="Times New Roman" pitchFamily="18" charset="0"/>
            </a:endParaRPr>
          </a:p>
          <a:p>
            <a:pPr algn="just">
              <a:buFont typeface="Arial" pitchFamily="34" charset="0"/>
              <a:buChar char="•"/>
            </a:pPr>
            <a:r>
              <a:rPr lang="en-GB" sz="2400" dirty="0">
                <a:latin typeface="Times New Roman" pitchFamily="18" charset="0"/>
                <a:cs typeface="Times New Roman" pitchFamily="18" charset="0"/>
              </a:rPr>
              <a:t> A Spherical shaped    tumour which is present inside the brain with 24.6 mm radius having the electrical permittivity of 70.</a:t>
            </a:r>
            <a:endParaRPr lang="en-IN" sz="2400" dirty="0">
              <a:latin typeface="Times New Roman" pitchFamily="18" charset="0"/>
              <a:cs typeface="Times New Roman" pitchFamily="18" charset="0"/>
            </a:endParaRPr>
          </a:p>
          <a:p>
            <a:r>
              <a:rPr lang="en-GB" dirty="0"/>
              <a:t> </a:t>
            </a:r>
            <a:endParaRPr lang="en-IN" dirty="0"/>
          </a:p>
          <a:p>
            <a:endParaRPr lang="en-IN" dirty="0"/>
          </a:p>
        </p:txBody>
      </p:sp>
      <p:sp>
        <p:nvSpPr>
          <p:cNvPr id="9" name="減號 11"/>
          <p:cNvSpPr/>
          <p:nvPr/>
        </p:nvSpPr>
        <p:spPr>
          <a:xfrm>
            <a:off x="-990600" y="12192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TUMOUR2</a:t>
            </a:r>
          </a:p>
        </p:txBody>
      </p:sp>
      <p:sp>
        <p:nvSpPr>
          <p:cNvPr id="4" name="Date Placeholder 3"/>
          <p:cNvSpPr>
            <a:spLocks noGrp="1"/>
          </p:cNvSpPr>
          <p:nvPr>
            <p:ph type="dt" sz="half" idx="10"/>
          </p:nvPr>
        </p:nvSpPr>
        <p:spPr/>
        <p:txBody>
          <a:bodyPr/>
          <a:lstStyle/>
          <a:p>
            <a:pPr>
              <a:defRPr/>
            </a:pPr>
            <a:fld id="{923CBEC6-B3DF-4E9A-BEE3-C1D07FED893D}"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23</a:t>
            </a:fld>
            <a:endParaRPr lang="en-US" dirty="0"/>
          </a:p>
        </p:txBody>
      </p:sp>
      <p:pic>
        <p:nvPicPr>
          <p:cNvPr id="7" name="Content Placeholder 6"/>
          <p:cNvPicPr>
            <a:picLocks noGrp="1"/>
          </p:cNvPicPr>
          <p:nvPr>
            <p:ph idx="1"/>
          </p:nvPr>
        </p:nvPicPr>
        <p:blipFill>
          <a:blip r:embed="rId2" cstate="print"/>
          <a:srcRect l="36214" t="18639" r="24052" b="30473"/>
          <a:stretch>
            <a:fillRect/>
          </a:stretch>
        </p:blipFill>
        <p:spPr bwMode="auto">
          <a:xfrm>
            <a:off x="2438400" y="1905000"/>
            <a:ext cx="3962400" cy="2819400"/>
          </a:xfrm>
          <a:prstGeom prst="rect">
            <a:avLst/>
          </a:prstGeom>
          <a:noFill/>
          <a:ln w="9525">
            <a:noFill/>
            <a:miter lim="800000"/>
            <a:headEnd/>
            <a:tailEnd/>
          </a:ln>
        </p:spPr>
      </p:pic>
      <p:sp>
        <p:nvSpPr>
          <p:cNvPr id="8" name="TextBox 7"/>
          <p:cNvSpPr txBox="1"/>
          <p:nvPr/>
        </p:nvSpPr>
        <p:spPr>
          <a:xfrm>
            <a:off x="950422" y="4884003"/>
            <a:ext cx="7315200" cy="830997"/>
          </a:xfrm>
          <a:prstGeom prst="rect">
            <a:avLst/>
          </a:prstGeom>
          <a:noFill/>
        </p:spPr>
        <p:txBody>
          <a:bodyPr wrap="square" rtlCol="0">
            <a:spAutoFit/>
          </a:bodyPr>
          <a:lstStyle/>
          <a:p>
            <a:r>
              <a:rPr lang="en-GB" sz="2400" dirty="0">
                <a:latin typeface="Times New Roman" pitchFamily="18" charset="0"/>
                <a:cs typeface="Times New Roman" pitchFamily="18" charset="0"/>
              </a:rPr>
              <a:t>The head model containing 10mm tumour which is at a distance of 40mm from antenna.</a:t>
            </a:r>
            <a:endParaRPr lang="en-IN" sz="2400" dirty="0">
              <a:latin typeface="Times New Roman" pitchFamily="18" charset="0"/>
              <a:cs typeface="Times New Roman" pitchFamily="18" charset="0"/>
            </a:endParaRPr>
          </a:p>
        </p:txBody>
      </p:sp>
      <p:sp>
        <p:nvSpPr>
          <p:cNvPr id="9" name="減號 11"/>
          <p:cNvSpPr/>
          <p:nvPr/>
        </p:nvSpPr>
        <p:spPr>
          <a:xfrm>
            <a:off x="-990600" y="12192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TUMOUR3</a:t>
            </a:r>
          </a:p>
        </p:txBody>
      </p:sp>
      <p:sp>
        <p:nvSpPr>
          <p:cNvPr id="4" name="Date Placeholder 3"/>
          <p:cNvSpPr>
            <a:spLocks noGrp="1"/>
          </p:cNvSpPr>
          <p:nvPr>
            <p:ph type="dt" sz="half" idx="10"/>
          </p:nvPr>
        </p:nvSpPr>
        <p:spPr/>
        <p:txBody>
          <a:bodyPr/>
          <a:lstStyle/>
          <a:p>
            <a:pPr>
              <a:defRPr/>
            </a:pPr>
            <a:fld id="{10BCB8C9-D95E-40AF-84B6-359DB577F4A1}"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24</a:t>
            </a:fld>
            <a:endParaRPr lang="en-US" dirty="0"/>
          </a:p>
        </p:txBody>
      </p:sp>
      <p:pic>
        <p:nvPicPr>
          <p:cNvPr id="7" name="Content Placeholder 6"/>
          <p:cNvPicPr>
            <a:picLocks noGrp="1"/>
          </p:cNvPicPr>
          <p:nvPr>
            <p:ph idx="1"/>
          </p:nvPr>
        </p:nvPicPr>
        <p:blipFill>
          <a:blip r:embed="rId2" cstate="print"/>
          <a:srcRect l="39203" t="18935" r="26379" b="32840"/>
          <a:stretch>
            <a:fillRect/>
          </a:stretch>
        </p:blipFill>
        <p:spPr bwMode="auto">
          <a:xfrm>
            <a:off x="2819400" y="1981200"/>
            <a:ext cx="3810000" cy="2438400"/>
          </a:xfrm>
          <a:prstGeom prst="rect">
            <a:avLst/>
          </a:prstGeom>
          <a:noFill/>
          <a:ln w="9525">
            <a:noFill/>
            <a:miter lim="800000"/>
            <a:headEnd/>
            <a:tailEnd/>
          </a:ln>
        </p:spPr>
      </p:pic>
      <p:sp>
        <p:nvSpPr>
          <p:cNvPr id="8" name="減號 11"/>
          <p:cNvSpPr/>
          <p:nvPr/>
        </p:nvSpPr>
        <p:spPr>
          <a:xfrm>
            <a:off x="-990600" y="12192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9" name="TextBox 8"/>
          <p:cNvSpPr txBox="1"/>
          <p:nvPr/>
        </p:nvSpPr>
        <p:spPr>
          <a:xfrm>
            <a:off x="990600" y="4724400"/>
            <a:ext cx="7315200" cy="830997"/>
          </a:xfrm>
          <a:prstGeom prst="rect">
            <a:avLst/>
          </a:prstGeom>
          <a:noFill/>
        </p:spPr>
        <p:txBody>
          <a:bodyPr wrap="square" rtlCol="0">
            <a:spAutoFit/>
          </a:bodyPr>
          <a:lstStyle/>
          <a:p>
            <a:r>
              <a:rPr lang="en-GB" sz="2400" dirty="0">
                <a:latin typeface="Times New Roman" pitchFamily="18" charset="0"/>
                <a:cs typeface="Times New Roman" pitchFamily="18" charset="0"/>
              </a:rPr>
              <a:t>The head model containing 15mm tumour which is at a distance of 40mm from antenna.</a:t>
            </a:r>
            <a:endParaRPr lang="en-IN" sz="2400" dirty="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TUMOUR4</a:t>
            </a:r>
          </a:p>
        </p:txBody>
      </p:sp>
      <p:sp>
        <p:nvSpPr>
          <p:cNvPr id="4" name="Date Placeholder 3"/>
          <p:cNvSpPr>
            <a:spLocks noGrp="1"/>
          </p:cNvSpPr>
          <p:nvPr>
            <p:ph type="dt" sz="half" idx="10"/>
          </p:nvPr>
        </p:nvSpPr>
        <p:spPr/>
        <p:txBody>
          <a:bodyPr/>
          <a:lstStyle/>
          <a:p>
            <a:pPr>
              <a:defRPr/>
            </a:pPr>
            <a:fld id="{ACEB7C97-C572-4D0A-8F86-83340259151E}"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25</a:t>
            </a:fld>
            <a:endParaRPr lang="en-US" dirty="0"/>
          </a:p>
        </p:txBody>
      </p:sp>
      <p:pic>
        <p:nvPicPr>
          <p:cNvPr id="7" name="Content Placeholder 6"/>
          <p:cNvPicPr>
            <a:picLocks noGrp="1"/>
          </p:cNvPicPr>
          <p:nvPr>
            <p:ph idx="1"/>
          </p:nvPr>
        </p:nvPicPr>
        <p:blipFill>
          <a:blip r:embed="rId2" cstate="print"/>
          <a:srcRect l="37054" t="18343" r="23576" b="32544"/>
          <a:stretch>
            <a:fillRect/>
          </a:stretch>
        </p:blipFill>
        <p:spPr bwMode="auto">
          <a:xfrm>
            <a:off x="2895600" y="2057400"/>
            <a:ext cx="3657600" cy="2362200"/>
          </a:xfrm>
          <a:prstGeom prst="rect">
            <a:avLst/>
          </a:prstGeom>
          <a:noFill/>
          <a:ln w="9525">
            <a:noFill/>
            <a:miter lim="800000"/>
            <a:headEnd/>
            <a:tailEnd/>
          </a:ln>
        </p:spPr>
      </p:pic>
      <p:sp>
        <p:nvSpPr>
          <p:cNvPr id="8" name="減號 11"/>
          <p:cNvSpPr/>
          <p:nvPr/>
        </p:nvSpPr>
        <p:spPr>
          <a:xfrm>
            <a:off x="-1066800" y="10668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9" name="TextBox 8"/>
          <p:cNvSpPr txBox="1"/>
          <p:nvPr/>
        </p:nvSpPr>
        <p:spPr>
          <a:xfrm>
            <a:off x="990600" y="4724400"/>
            <a:ext cx="7315200" cy="830997"/>
          </a:xfrm>
          <a:prstGeom prst="rect">
            <a:avLst/>
          </a:prstGeom>
          <a:noFill/>
        </p:spPr>
        <p:txBody>
          <a:bodyPr wrap="square" rtlCol="0">
            <a:spAutoFit/>
          </a:bodyPr>
          <a:lstStyle/>
          <a:p>
            <a:r>
              <a:rPr lang="en-GB" sz="2400" dirty="0">
                <a:latin typeface="Times New Roman" pitchFamily="18" charset="0"/>
                <a:cs typeface="Times New Roman" pitchFamily="18" charset="0"/>
              </a:rPr>
              <a:t>The head model containing 24.6mm tumour which is at a distance of 30mm from antenna.</a:t>
            </a:r>
            <a:endParaRPr lang="en-IN" sz="2400"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TUMOUR5</a:t>
            </a:r>
          </a:p>
        </p:txBody>
      </p:sp>
      <p:sp>
        <p:nvSpPr>
          <p:cNvPr id="4" name="Date Placeholder 3"/>
          <p:cNvSpPr>
            <a:spLocks noGrp="1"/>
          </p:cNvSpPr>
          <p:nvPr>
            <p:ph type="dt" sz="half" idx="10"/>
          </p:nvPr>
        </p:nvSpPr>
        <p:spPr/>
        <p:txBody>
          <a:bodyPr/>
          <a:lstStyle/>
          <a:p>
            <a:pPr>
              <a:defRPr/>
            </a:pPr>
            <a:fld id="{376EE785-A9C5-46B5-BF74-40EBE160897F}"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26</a:t>
            </a:fld>
            <a:endParaRPr lang="en-US" dirty="0"/>
          </a:p>
        </p:txBody>
      </p:sp>
      <p:pic>
        <p:nvPicPr>
          <p:cNvPr id="7" name="Content Placeholder 6"/>
          <p:cNvPicPr>
            <a:picLocks noGrp="1"/>
          </p:cNvPicPr>
          <p:nvPr>
            <p:ph idx="1"/>
          </p:nvPr>
        </p:nvPicPr>
        <p:blipFill>
          <a:blip r:embed="rId2" cstate="print"/>
          <a:srcRect l="37708" t="18935" r="25381" b="33136"/>
          <a:stretch>
            <a:fillRect/>
          </a:stretch>
        </p:blipFill>
        <p:spPr bwMode="auto">
          <a:xfrm>
            <a:off x="3048000" y="1752600"/>
            <a:ext cx="3352800" cy="2590800"/>
          </a:xfrm>
          <a:prstGeom prst="rect">
            <a:avLst/>
          </a:prstGeom>
          <a:noFill/>
          <a:ln w="9525">
            <a:noFill/>
            <a:miter lim="800000"/>
            <a:headEnd/>
            <a:tailEnd/>
          </a:ln>
        </p:spPr>
      </p:pic>
      <p:sp>
        <p:nvSpPr>
          <p:cNvPr id="8" name="減號 11"/>
          <p:cNvSpPr/>
          <p:nvPr/>
        </p:nvSpPr>
        <p:spPr>
          <a:xfrm>
            <a:off x="-1066800" y="10668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9" name="TextBox 8"/>
          <p:cNvSpPr txBox="1"/>
          <p:nvPr/>
        </p:nvSpPr>
        <p:spPr>
          <a:xfrm>
            <a:off x="990600" y="4724400"/>
            <a:ext cx="7315200" cy="830997"/>
          </a:xfrm>
          <a:prstGeom prst="rect">
            <a:avLst/>
          </a:prstGeom>
          <a:noFill/>
        </p:spPr>
        <p:txBody>
          <a:bodyPr wrap="square" rtlCol="0">
            <a:spAutoFit/>
          </a:bodyPr>
          <a:lstStyle/>
          <a:p>
            <a:r>
              <a:rPr lang="en-GB" sz="2400" dirty="0">
                <a:latin typeface="Times New Roman" pitchFamily="18" charset="0"/>
                <a:cs typeface="Times New Roman" pitchFamily="18" charset="0"/>
              </a:rPr>
              <a:t>The head model containing 15mm tumour which is at a distance of 30mm from antenna.</a:t>
            </a:r>
            <a:endParaRPr lang="en-IN" sz="2400"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TUMOUR6</a:t>
            </a:r>
          </a:p>
        </p:txBody>
      </p:sp>
      <p:sp>
        <p:nvSpPr>
          <p:cNvPr id="4" name="Date Placeholder 3"/>
          <p:cNvSpPr>
            <a:spLocks noGrp="1"/>
          </p:cNvSpPr>
          <p:nvPr>
            <p:ph type="dt" sz="half" idx="10"/>
          </p:nvPr>
        </p:nvSpPr>
        <p:spPr/>
        <p:txBody>
          <a:bodyPr/>
          <a:lstStyle/>
          <a:p>
            <a:pPr>
              <a:defRPr/>
            </a:pPr>
            <a:fld id="{62A9A962-46AA-4894-ACC7-DEBE1E1797AD}"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27</a:t>
            </a:fld>
            <a:endParaRPr lang="en-US" dirty="0"/>
          </a:p>
        </p:txBody>
      </p:sp>
      <p:sp>
        <p:nvSpPr>
          <p:cNvPr id="7" name="減號 11"/>
          <p:cNvSpPr/>
          <p:nvPr/>
        </p:nvSpPr>
        <p:spPr>
          <a:xfrm>
            <a:off x="-1066800" y="10668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pic>
        <p:nvPicPr>
          <p:cNvPr id="8" name="Content Placeholder 7"/>
          <p:cNvPicPr>
            <a:picLocks noGrp="1"/>
          </p:cNvPicPr>
          <p:nvPr>
            <p:ph idx="1"/>
          </p:nvPr>
        </p:nvPicPr>
        <p:blipFill>
          <a:blip r:embed="rId2" cstate="print"/>
          <a:srcRect l="40045" t="18935" r="26900" b="32544"/>
          <a:stretch>
            <a:fillRect/>
          </a:stretch>
        </p:blipFill>
        <p:spPr bwMode="auto">
          <a:xfrm>
            <a:off x="2971800" y="1676400"/>
            <a:ext cx="3655128" cy="2819400"/>
          </a:xfrm>
          <a:prstGeom prst="rect">
            <a:avLst/>
          </a:prstGeom>
          <a:noFill/>
          <a:ln w="9525">
            <a:noFill/>
            <a:miter lim="800000"/>
            <a:headEnd/>
            <a:tailEnd/>
          </a:ln>
        </p:spPr>
      </p:pic>
      <p:sp>
        <p:nvSpPr>
          <p:cNvPr id="9" name="TextBox 8"/>
          <p:cNvSpPr txBox="1"/>
          <p:nvPr/>
        </p:nvSpPr>
        <p:spPr>
          <a:xfrm>
            <a:off x="990600" y="4724400"/>
            <a:ext cx="7315200" cy="830997"/>
          </a:xfrm>
          <a:prstGeom prst="rect">
            <a:avLst/>
          </a:prstGeom>
          <a:noFill/>
        </p:spPr>
        <p:txBody>
          <a:bodyPr wrap="square" rtlCol="0">
            <a:spAutoFit/>
          </a:bodyPr>
          <a:lstStyle/>
          <a:p>
            <a:r>
              <a:rPr lang="en-GB" sz="2400" dirty="0">
                <a:latin typeface="Times New Roman" pitchFamily="18" charset="0"/>
                <a:cs typeface="Times New Roman" pitchFamily="18" charset="0"/>
              </a:rPr>
              <a:t>The head model containing 10mm tumour which is at a distance of 15mm from antenna.</a:t>
            </a:r>
            <a:endParaRPr lang="en-IN" sz="2400"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TUMOUR7</a:t>
            </a:r>
          </a:p>
        </p:txBody>
      </p:sp>
      <p:sp>
        <p:nvSpPr>
          <p:cNvPr id="4" name="Date Placeholder 3"/>
          <p:cNvSpPr>
            <a:spLocks noGrp="1"/>
          </p:cNvSpPr>
          <p:nvPr>
            <p:ph type="dt" sz="half" idx="10"/>
          </p:nvPr>
        </p:nvSpPr>
        <p:spPr/>
        <p:txBody>
          <a:bodyPr/>
          <a:lstStyle/>
          <a:p>
            <a:pPr>
              <a:defRPr/>
            </a:pPr>
            <a:fld id="{36074627-52D0-4E1F-B988-9666F4A80A57}"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28</a:t>
            </a:fld>
            <a:endParaRPr lang="en-US" dirty="0"/>
          </a:p>
        </p:txBody>
      </p:sp>
      <p:pic>
        <p:nvPicPr>
          <p:cNvPr id="7" name="Content Placeholder 6"/>
          <p:cNvPicPr>
            <a:picLocks noGrp="1"/>
          </p:cNvPicPr>
          <p:nvPr>
            <p:ph idx="1"/>
          </p:nvPr>
        </p:nvPicPr>
        <p:blipFill>
          <a:blip r:embed="rId2" cstate="print"/>
          <a:srcRect l="40697" t="26331" r="28041" b="32840"/>
          <a:stretch>
            <a:fillRect/>
          </a:stretch>
        </p:blipFill>
        <p:spPr bwMode="auto">
          <a:xfrm>
            <a:off x="2743200" y="1828800"/>
            <a:ext cx="3620598" cy="2895600"/>
          </a:xfrm>
          <a:prstGeom prst="rect">
            <a:avLst/>
          </a:prstGeom>
          <a:noFill/>
          <a:ln w="9525">
            <a:noFill/>
            <a:miter lim="800000"/>
            <a:headEnd/>
            <a:tailEnd/>
          </a:ln>
        </p:spPr>
      </p:pic>
      <p:sp>
        <p:nvSpPr>
          <p:cNvPr id="8" name="減號 11"/>
          <p:cNvSpPr/>
          <p:nvPr/>
        </p:nvSpPr>
        <p:spPr>
          <a:xfrm>
            <a:off x="-1066800" y="10668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9" name="TextBox 8"/>
          <p:cNvSpPr txBox="1"/>
          <p:nvPr/>
        </p:nvSpPr>
        <p:spPr>
          <a:xfrm>
            <a:off x="990600" y="4876800"/>
            <a:ext cx="7315200" cy="830997"/>
          </a:xfrm>
          <a:prstGeom prst="rect">
            <a:avLst/>
          </a:prstGeom>
          <a:noFill/>
        </p:spPr>
        <p:txBody>
          <a:bodyPr wrap="square" rtlCol="0">
            <a:spAutoFit/>
          </a:bodyPr>
          <a:lstStyle/>
          <a:p>
            <a:r>
              <a:rPr lang="en-GB" sz="2400" dirty="0">
                <a:latin typeface="Times New Roman" pitchFamily="18" charset="0"/>
                <a:cs typeface="Times New Roman" pitchFamily="18" charset="0"/>
              </a:rPr>
              <a:t>The head model containing 10mm tumour which is at a distance of 65mm from antenna.</a:t>
            </a:r>
            <a:endParaRPr lang="en-IN" sz="2400"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TUMOUR8</a:t>
            </a:r>
          </a:p>
        </p:txBody>
      </p:sp>
      <p:sp>
        <p:nvSpPr>
          <p:cNvPr id="4" name="Date Placeholder 3"/>
          <p:cNvSpPr>
            <a:spLocks noGrp="1"/>
          </p:cNvSpPr>
          <p:nvPr>
            <p:ph type="dt" sz="half" idx="10"/>
          </p:nvPr>
        </p:nvSpPr>
        <p:spPr/>
        <p:txBody>
          <a:bodyPr/>
          <a:lstStyle/>
          <a:p>
            <a:pPr>
              <a:defRPr/>
            </a:pPr>
            <a:fld id="{E8FE2DDB-3004-4FC0-9004-CFF58348FDD6}"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29</a:t>
            </a:fld>
            <a:endParaRPr lang="en-US" dirty="0"/>
          </a:p>
        </p:txBody>
      </p:sp>
      <p:sp>
        <p:nvSpPr>
          <p:cNvPr id="7" name="減號 11"/>
          <p:cNvSpPr/>
          <p:nvPr/>
        </p:nvSpPr>
        <p:spPr>
          <a:xfrm>
            <a:off x="-1066800" y="10668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pic>
        <p:nvPicPr>
          <p:cNvPr id="9" name="Content Placeholder 8"/>
          <p:cNvPicPr>
            <a:picLocks noGrp="1"/>
          </p:cNvPicPr>
          <p:nvPr>
            <p:ph idx="1"/>
          </p:nvPr>
        </p:nvPicPr>
        <p:blipFill>
          <a:blip r:embed="rId2" cstate="print"/>
          <a:srcRect l="38074" t="18935" r="24573" b="33136"/>
          <a:stretch>
            <a:fillRect/>
          </a:stretch>
        </p:blipFill>
        <p:spPr bwMode="auto">
          <a:xfrm>
            <a:off x="2895600" y="1828800"/>
            <a:ext cx="3657600" cy="2667000"/>
          </a:xfrm>
          <a:prstGeom prst="rect">
            <a:avLst/>
          </a:prstGeom>
          <a:noFill/>
          <a:ln w="9525">
            <a:noFill/>
            <a:miter lim="800000"/>
            <a:headEnd/>
            <a:tailEnd/>
          </a:ln>
        </p:spPr>
      </p:pic>
      <p:sp>
        <p:nvSpPr>
          <p:cNvPr id="10" name="TextBox 9"/>
          <p:cNvSpPr txBox="1"/>
          <p:nvPr/>
        </p:nvSpPr>
        <p:spPr>
          <a:xfrm>
            <a:off x="990600" y="4876800"/>
            <a:ext cx="7315200" cy="830997"/>
          </a:xfrm>
          <a:prstGeom prst="rect">
            <a:avLst/>
          </a:prstGeom>
          <a:noFill/>
        </p:spPr>
        <p:txBody>
          <a:bodyPr wrap="square" rtlCol="0">
            <a:spAutoFit/>
          </a:bodyPr>
          <a:lstStyle/>
          <a:p>
            <a:r>
              <a:rPr lang="en-GB" sz="2400" dirty="0">
                <a:latin typeface="Times New Roman" pitchFamily="18" charset="0"/>
                <a:cs typeface="Times New Roman" pitchFamily="18" charset="0"/>
              </a:rPr>
              <a:t>The head model containing 15mm tumour which is at a distance of 60mm from antenna.</a:t>
            </a:r>
            <a:endParaRPr lang="en-IN" sz="24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0"/>
            <a:ext cx="8229600" cy="990600"/>
          </a:xfrm>
        </p:spPr>
        <p:txBody>
          <a:bodyPr>
            <a:normAutofit/>
          </a:bodyPr>
          <a:lstStyle/>
          <a:p>
            <a:r>
              <a:rPr lang="en-US" b="1" dirty="0">
                <a:latin typeface="Times New Roman" pitchFamily="18" charset="0"/>
                <a:ea typeface="新細明體"/>
                <a:cs typeface="Times New Roman" pitchFamily="18" charset="0"/>
              </a:rPr>
              <a:t>OBJECTIVE</a:t>
            </a:r>
            <a:endParaRPr lang="en-US" dirty="0">
              <a:ea typeface="新細明體"/>
            </a:endParaRPr>
          </a:p>
        </p:txBody>
      </p:sp>
      <p:sp>
        <p:nvSpPr>
          <p:cNvPr id="16387" name="Content Placeholder 2"/>
          <p:cNvSpPr>
            <a:spLocks noGrp="1"/>
          </p:cNvSpPr>
          <p:nvPr>
            <p:ph idx="1"/>
          </p:nvPr>
        </p:nvSpPr>
        <p:spPr>
          <a:xfrm>
            <a:off x="457200" y="1447800"/>
            <a:ext cx="8229600" cy="4678363"/>
          </a:xfrm>
        </p:spPr>
        <p:txBody>
          <a:bodyPr/>
          <a:lstStyle/>
          <a:p>
            <a:pPr algn="just" eaLnBrk="1" hangingPunct="1"/>
            <a:r>
              <a:rPr lang="en-GB" sz="2400" dirty="0">
                <a:latin typeface="Times New Roman" pitchFamily="18" charset="0"/>
                <a:cs typeface="Times New Roman" pitchFamily="18" charset="0"/>
              </a:rPr>
              <a:t>To design and fabricate the UWB  antenna for the desired frequency range of 3.67 – 13.2GHz.</a:t>
            </a:r>
          </a:p>
          <a:p>
            <a:pPr algn="just" eaLnBrk="1" hangingPunct="1"/>
            <a:r>
              <a:rPr lang="en-GB" sz="2400" dirty="0">
                <a:latin typeface="Times New Roman" pitchFamily="18" charset="0"/>
                <a:cs typeface="Times New Roman" pitchFamily="18" charset="0"/>
              </a:rPr>
              <a:t>To analyse the various statistical parameters from the obtained reflection coefficient value, in order to detect the presence of tumour we model the head phantom with tumour and without tumour. </a:t>
            </a:r>
          </a:p>
          <a:p>
            <a:pPr algn="l" eaLnBrk="1" hangingPunct="1"/>
            <a:endParaRPr lang="en-GB" sz="2400" dirty="0">
              <a:latin typeface="Times New Roman" pitchFamily="18" charset="0"/>
              <a:cs typeface="Times New Roman" pitchFamily="18" charset="0"/>
            </a:endParaRPr>
          </a:p>
          <a:p>
            <a:pPr algn="l" eaLnBrk="1" hangingPunct="1"/>
            <a:endParaRPr lang="en-GB" sz="2400" dirty="0"/>
          </a:p>
          <a:p>
            <a:pPr algn="l" eaLnBrk="1" hangingPunct="1"/>
            <a:endParaRPr lang="en-GB" sz="2400" dirty="0"/>
          </a:p>
          <a:p>
            <a:pPr algn="l" eaLnBrk="1" hangingPunct="1"/>
            <a:endParaRPr lang="en-GB" sz="2400" dirty="0"/>
          </a:p>
          <a:p>
            <a:pPr algn="l" eaLnBrk="1" hangingPunct="1"/>
            <a:endParaRPr lang="en-GB" sz="2400" dirty="0"/>
          </a:p>
          <a:p>
            <a:pPr algn="l" eaLnBrk="1" hangingPunct="1"/>
            <a:endParaRPr lang="en-US" sz="2400" dirty="0">
              <a:latin typeface="Times New Roman" pitchFamily="18" charset="0"/>
              <a:ea typeface="新細明體"/>
              <a:cs typeface="Times New Roman" pitchFamily="18" charset="0"/>
            </a:endParaRPr>
          </a:p>
          <a:p>
            <a:pPr eaLnBrk="1" hangingPunct="1">
              <a:buFont typeface="Arial" pitchFamily="34" charset="0"/>
              <a:buNone/>
            </a:pPr>
            <a:endParaRPr lang="en-US" sz="2400" dirty="0">
              <a:ea typeface="新細明體"/>
            </a:endParaRPr>
          </a:p>
        </p:txBody>
      </p:sp>
      <p:sp>
        <p:nvSpPr>
          <p:cNvPr id="6" name="Slide Number Placeholder 5"/>
          <p:cNvSpPr>
            <a:spLocks noGrp="1"/>
          </p:cNvSpPr>
          <p:nvPr>
            <p:ph type="sldNum" sz="quarter" idx="12"/>
          </p:nvPr>
        </p:nvSpPr>
        <p:spPr/>
        <p:txBody>
          <a:bodyPr/>
          <a:lstStyle/>
          <a:p>
            <a:pPr>
              <a:defRPr/>
            </a:pPr>
            <a:fld id="{C9CA9983-1DA0-4DBB-976B-BCC792392DF5}" type="slidenum">
              <a:rPr lang="en-US" altLang="zh-TW" smtClean="0"/>
              <a:pPr>
                <a:defRPr/>
              </a:pPr>
              <a:t>3</a:t>
            </a:fld>
            <a:endParaRPr lang="en-US" altLang="zh-TW" dirty="0"/>
          </a:p>
        </p:txBody>
      </p:sp>
      <p:sp>
        <p:nvSpPr>
          <p:cNvPr id="7" name="減號 11"/>
          <p:cNvSpPr/>
          <p:nvPr/>
        </p:nvSpPr>
        <p:spPr>
          <a:xfrm>
            <a:off x="-990600" y="8382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grpSp>
        <p:nvGrpSpPr>
          <p:cNvPr id="26" name="Group 25"/>
          <p:cNvGrpSpPr/>
          <p:nvPr/>
        </p:nvGrpSpPr>
        <p:grpSpPr>
          <a:xfrm>
            <a:off x="1905000" y="3505200"/>
            <a:ext cx="5181600" cy="2819400"/>
            <a:chOff x="0" y="0"/>
            <a:chExt cx="5095875" cy="2905125"/>
          </a:xfrm>
        </p:grpSpPr>
        <p:sp>
          <p:nvSpPr>
            <p:cNvPr id="27" name="Rectangle 26"/>
            <p:cNvSpPr/>
            <p:nvPr/>
          </p:nvSpPr>
          <p:spPr>
            <a:xfrm>
              <a:off x="523875" y="1371600"/>
              <a:ext cx="723900" cy="4762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Times New Roman" panose="02020603050405020304" pitchFamily="18" charset="0"/>
                </a:rPr>
                <a:t>Mutual coupling</a:t>
              </a:r>
            </a:p>
          </p:txBody>
        </p:sp>
        <p:grpSp>
          <p:nvGrpSpPr>
            <p:cNvPr id="28" name="Group 27"/>
            <p:cNvGrpSpPr/>
            <p:nvPr/>
          </p:nvGrpSpPr>
          <p:grpSpPr>
            <a:xfrm>
              <a:off x="0" y="0"/>
              <a:ext cx="5095875" cy="2905125"/>
              <a:chOff x="0" y="0"/>
              <a:chExt cx="5095875" cy="2905125"/>
            </a:xfrm>
          </p:grpSpPr>
          <p:grpSp>
            <p:nvGrpSpPr>
              <p:cNvPr id="34" name="Group 33"/>
              <p:cNvGrpSpPr/>
              <p:nvPr/>
            </p:nvGrpSpPr>
            <p:grpSpPr>
              <a:xfrm>
                <a:off x="990600" y="876300"/>
                <a:ext cx="2486025" cy="1466850"/>
                <a:chOff x="0" y="0"/>
                <a:chExt cx="2486025" cy="1466850"/>
              </a:xfrm>
            </p:grpSpPr>
            <p:cxnSp>
              <p:nvCxnSpPr>
                <p:cNvPr id="47" name="Straight Arrow Connector 46"/>
                <p:cNvCxnSpPr/>
                <p:nvPr/>
              </p:nvCxnSpPr>
              <p:spPr>
                <a:xfrm>
                  <a:off x="19050" y="0"/>
                  <a:ext cx="2143125" cy="371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p:nvPr/>
              </p:nvCxnSpPr>
              <p:spPr>
                <a:xfrm flipH="1">
                  <a:off x="9525" y="390525"/>
                  <a:ext cx="2152800" cy="838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H="1">
                  <a:off x="0" y="438150"/>
                  <a:ext cx="2486025" cy="10287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5" name="Group 34"/>
              <p:cNvGrpSpPr/>
              <p:nvPr/>
            </p:nvGrpSpPr>
            <p:grpSpPr>
              <a:xfrm>
                <a:off x="0" y="0"/>
                <a:ext cx="5095875" cy="2905125"/>
                <a:chOff x="0" y="0"/>
                <a:chExt cx="5095875" cy="2905125"/>
              </a:xfrm>
            </p:grpSpPr>
            <p:grpSp>
              <p:nvGrpSpPr>
                <p:cNvPr id="36" name="Group 35"/>
                <p:cNvGrpSpPr/>
                <p:nvPr/>
              </p:nvGrpSpPr>
              <p:grpSpPr>
                <a:xfrm>
                  <a:off x="0" y="657225"/>
                  <a:ext cx="5095875" cy="2247900"/>
                  <a:chOff x="0" y="0"/>
                  <a:chExt cx="5095875" cy="2247900"/>
                </a:xfrm>
              </p:grpSpPr>
              <p:sp>
                <p:nvSpPr>
                  <p:cNvPr id="43" name="Rectangle 42"/>
                  <p:cNvSpPr/>
                  <p:nvPr/>
                </p:nvSpPr>
                <p:spPr>
                  <a:xfrm>
                    <a:off x="19050" y="19050"/>
                    <a:ext cx="990600" cy="40957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Times New Roman" panose="02020603050405020304" pitchFamily="18" charset="0"/>
                      </a:rPr>
                      <a:t>Transmitter antenna</a:t>
                    </a:r>
                  </a:p>
                </p:txBody>
              </p:sp>
              <p:grpSp>
                <p:nvGrpSpPr>
                  <p:cNvPr id="44" name="Group 43"/>
                  <p:cNvGrpSpPr/>
                  <p:nvPr/>
                </p:nvGrpSpPr>
                <p:grpSpPr>
                  <a:xfrm>
                    <a:off x="0" y="0"/>
                    <a:ext cx="5095875" cy="2247900"/>
                    <a:chOff x="0" y="0"/>
                    <a:chExt cx="5095875" cy="2247900"/>
                  </a:xfrm>
                </p:grpSpPr>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0375" y="0"/>
                      <a:ext cx="2095500" cy="2247900"/>
                    </a:xfrm>
                    <a:prstGeom prst="rect">
                      <a:avLst/>
                    </a:prstGeom>
                  </p:spPr>
                </p:pic>
                <p:sp>
                  <p:nvSpPr>
                    <p:cNvPr id="46" name="Rectangle 45"/>
                    <p:cNvSpPr/>
                    <p:nvPr/>
                  </p:nvSpPr>
                  <p:spPr>
                    <a:xfrm>
                      <a:off x="0" y="1343025"/>
                      <a:ext cx="1009650" cy="43815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Times New Roman" panose="02020603050405020304" pitchFamily="18" charset="0"/>
                        </a:rPr>
                        <a:t>Receiver antenna</a:t>
                      </a:r>
                    </a:p>
                  </p:txBody>
                </p:sp>
              </p:grpSp>
            </p:grpSp>
            <p:grpSp>
              <p:nvGrpSpPr>
                <p:cNvPr id="37" name="Group 36"/>
                <p:cNvGrpSpPr/>
                <p:nvPr/>
              </p:nvGrpSpPr>
              <p:grpSpPr>
                <a:xfrm>
                  <a:off x="2514600" y="0"/>
                  <a:ext cx="1914525" cy="1123950"/>
                  <a:chOff x="0" y="0"/>
                  <a:chExt cx="1914525" cy="1123950"/>
                </a:xfrm>
              </p:grpSpPr>
              <p:grpSp>
                <p:nvGrpSpPr>
                  <p:cNvPr id="38" name="Group 37"/>
                  <p:cNvGrpSpPr/>
                  <p:nvPr/>
                </p:nvGrpSpPr>
                <p:grpSpPr>
                  <a:xfrm>
                    <a:off x="0" y="0"/>
                    <a:ext cx="1914525" cy="1123950"/>
                    <a:chOff x="0" y="0"/>
                    <a:chExt cx="1914525" cy="1123950"/>
                  </a:xfrm>
                </p:grpSpPr>
                <p:sp>
                  <p:nvSpPr>
                    <p:cNvPr id="40" name="Rectangle 39"/>
                    <p:cNvSpPr/>
                    <p:nvPr/>
                  </p:nvSpPr>
                  <p:spPr>
                    <a:xfrm>
                      <a:off x="1257300" y="314325"/>
                      <a:ext cx="657225" cy="25717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1100" dirty="0">
                          <a:effectLst/>
                          <a:ea typeface="Calibri" panose="020F0502020204030204" pitchFamily="34" charset="0"/>
                          <a:cs typeface="Times New Roman" panose="02020603050405020304" pitchFamily="18" charset="0"/>
                        </a:rPr>
                        <a:t>Tumour</a:t>
                      </a:r>
                    </a:p>
                  </p:txBody>
                </p:sp>
                <p:sp>
                  <p:nvSpPr>
                    <p:cNvPr id="41" name="Rectangle 40"/>
                    <p:cNvSpPr/>
                    <p:nvPr/>
                  </p:nvSpPr>
                  <p:spPr>
                    <a:xfrm>
                      <a:off x="0" y="0"/>
                      <a:ext cx="714375" cy="60007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r>
                        <a:rPr lang="en-GB" sz="1100" dirty="0">
                          <a:effectLst/>
                          <a:ea typeface="Calibri" panose="020F0502020204030204" pitchFamily="34" charset="0"/>
                          <a:cs typeface="Times New Roman" panose="02020603050405020304" pitchFamily="18" charset="0"/>
                        </a:rPr>
                        <a:t>Skin and layers of head</a:t>
                      </a:r>
                    </a:p>
                  </p:txBody>
                </p:sp>
                <p:cxnSp>
                  <p:nvCxnSpPr>
                    <p:cNvPr id="42" name="Straight Arrow Connector 41"/>
                    <p:cNvCxnSpPr/>
                    <p:nvPr/>
                  </p:nvCxnSpPr>
                  <p:spPr>
                    <a:xfrm flipV="1">
                      <a:off x="1152525" y="523875"/>
                      <a:ext cx="295275" cy="600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cxnSp>
                <p:nvCxnSpPr>
                  <p:cNvPr id="39" name="Straight Arrow Connector 38"/>
                  <p:cNvCxnSpPr/>
                  <p:nvPr/>
                </p:nvCxnSpPr>
                <p:spPr>
                  <a:xfrm flipH="1" flipV="1">
                    <a:off x="438150" y="428625"/>
                    <a:ext cx="428625" cy="400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grpSp>
        <p:grpSp>
          <p:nvGrpSpPr>
            <p:cNvPr id="29" name="Group 28"/>
            <p:cNvGrpSpPr/>
            <p:nvPr/>
          </p:nvGrpSpPr>
          <p:grpSpPr>
            <a:xfrm>
              <a:off x="2962275" y="1219200"/>
              <a:ext cx="542925" cy="304800"/>
              <a:chOff x="0" y="0"/>
              <a:chExt cx="542925" cy="304800"/>
            </a:xfrm>
          </p:grpSpPr>
          <p:cxnSp>
            <p:nvCxnSpPr>
              <p:cNvPr id="30" name="Straight Arrow Connector 29"/>
              <p:cNvCxnSpPr/>
              <p:nvPr/>
            </p:nvCxnSpPr>
            <p:spPr>
              <a:xfrm>
                <a:off x="19050" y="0"/>
                <a:ext cx="161925" cy="19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180975" y="28575"/>
                <a:ext cx="361950" cy="47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H="1">
                <a:off x="0" y="19050"/>
                <a:ext cx="180975" cy="10477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flipH="1">
                <a:off x="19050" y="66675"/>
                <a:ext cx="514350" cy="238125"/>
              </a:xfrm>
              <a:prstGeom prst="line">
                <a:avLst/>
              </a:prstGeom>
            </p:spPr>
            <p:style>
              <a:lnRef idx="1">
                <a:schemeClr val="dk1"/>
              </a:lnRef>
              <a:fillRef idx="0">
                <a:schemeClr val="dk1"/>
              </a:fillRef>
              <a:effectRef idx="0">
                <a:schemeClr val="dk1"/>
              </a:effectRef>
              <a:fontRef idx="minor">
                <a:schemeClr val="tx1"/>
              </a:fontRef>
            </p:style>
          </p:cxnSp>
        </p:grpSp>
      </p:grpSp>
      <p:cxnSp>
        <p:nvCxnSpPr>
          <p:cNvPr id="24" name="Straight Arrow Connector 23"/>
          <p:cNvCxnSpPr>
            <a:stCxn id="43" idx="2"/>
            <a:endCxn id="46" idx="0"/>
          </p:cNvCxnSpPr>
          <p:nvPr/>
        </p:nvCxnSpPr>
        <p:spPr>
          <a:xfrm flipH="1">
            <a:off x="2418318" y="4559008"/>
            <a:ext cx="9684" cy="887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Date Placeholder 49"/>
          <p:cNvSpPr>
            <a:spLocks noGrp="1"/>
          </p:cNvSpPr>
          <p:nvPr>
            <p:ph type="dt" sz="half" idx="10"/>
          </p:nvPr>
        </p:nvSpPr>
        <p:spPr/>
        <p:txBody>
          <a:bodyPr/>
          <a:lstStyle/>
          <a:p>
            <a:pPr>
              <a:defRPr/>
            </a:pPr>
            <a:fld id="{DECDD287-9A8F-4767-90A8-02C6840DC615}" type="datetime1">
              <a:rPr lang="en-US" smtClean="0"/>
              <a:pPr>
                <a:defRPr/>
              </a:pPr>
              <a:t>3/25/2019</a:t>
            </a:fld>
            <a:endParaRPr lang="en-US" dirty="0"/>
          </a:p>
        </p:txBody>
      </p:sp>
      <p:sp>
        <p:nvSpPr>
          <p:cNvPr id="51" name="Footer Placeholder 50"/>
          <p:cNvSpPr>
            <a:spLocks noGrp="1"/>
          </p:cNvSpPr>
          <p:nvPr>
            <p:ph type="ftr" sz="quarter" idx="11"/>
          </p:nvPr>
        </p:nvSpPr>
        <p:spPr/>
        <p:txBody>
          <a:bodyPr/>
          <a:lstStyle/>
          <a:p>
            <a:pPr>
              <a:defRPr/>
            </a:pPr>
            <a:r>
              <a:rPr lang="en-IN" dirty="0"/>
              <a:t>BATCH 45</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normAutofit fontScale="90000"/>
          </a:bodyPr>
          <a:lstStyle/>
          <a:p>
            <a:r>
              <a:rPr lang="en-IN" b="1" dirty="0">
                <a:latin typeface="Times New Roman" pitchFamily="18" charset="0"/>
                <a:cs typeface="Times New Roman" pitchFamily="18" charset="0"/>
              </a:rPr>
              <a:t>REFLECTION COEFFICIENT S11 OF HEAD MODEL WITH TUMOR</a:t>
            </a:r>
            <a:br>
              <a:rPr lang="en-IN" b="1" dirty="0">
                <a:latin typeface="Times New Roman" pitchFamily="18" charset="0"/>
                <a:cs typeface="Times New Roman" pitchFamily="18" charset="0"/>
              </a:rPr>
            </a:br>
            <a:endParaRPr lang="en-IN" dirty="0"/>
          </a:p>
        </p:txBody>
      </p:sp>
      <p:sp>
        <p:nvSpPr>
          <p:cNvPr id="3" name="Content Placeholder 2"/>
          <p:cNvSpPr>
            <a:spLocks noGrp="1"/>
          </p:cNvSpPr>
          <p:nvPr>
            <p:ph idx="1"/>
          </p:nvPr>
        </p:nvSpPr>
        <p:spPr/>
        <p:txBody>
          <a:bodyPr>
            <a:normAutofit/>
          </a:bodyPr>
          <a:lstStyle/>
          <a:p>
            <a:endParaRPr lang="en-IN" sz="2400" dirty="0"/>
          </a:p>
          <a:p>
            <a:endParaRPr lang="en-IN" sz="2400" dirty="0"/>
          </a:p>
        </p:txBody>
      </p:sp>
      <p:sp>
        <p:nvSpPr>
          <p:cNvPr id="4" name="Date Placeholder 3"/>
          <p:cNvSpPr>
            <a:spLocks noGrp="1"/>
          </p:cNvSpPr>
          <p:nvPr>
            <p:ph type="dt" sz="half" idx="10"/>
          </p:nvPr>
        </p:nvSpPr>
        <p:spPr/>
        <p:txBody>
          <a:bodyPr/>
          <a:lstStyle/>
          <a:p>
            <a:pPr>
              <a:defRPr/>
            </a:pPr>
            <a:fld id="{A6D43DA5-94A7-4ED3-A235-E7FAB2EAED06}"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30</a:t>
            </a:fld>
            <a:endParaRPr lang="en-US" dirty="0"/>
          </a:p>
        </p:txBody>
      </p:sp>
      <p:sp>
        <p:nvSpPr>
          <p:cNvPr id="7" name="減號 11"/>
          <p:cNvSpPr/>
          <p:nvPr/>
        </p:nvSpPr>
        <p:spPr>
          <a:xfrm>
            <a:off x="-1066800" y="10668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pic>
        <p:nvPicPr>
          <p:cNvPr id="8" name="Picture 7"/>
          <p:cNvPicPr/>
          <p:nvPr/>
        </p:nvPicPr>
        <p:blipFill>
          <a:blip r:embed="rId2" cstate="print"/>
          <a:srcRect l="13962" t="19062" r="1573" b="32872"/>
          <a:stretch>
            <a:fillRect/>
          </a:stretch>
        </p:blipFill>
        <p:spPr>
          <a:xfrm>
            <a:off x="762000" y="1752600"/>
            <a:ext cx="7696200" cy="3124200"/>
          </a:xfrm>
          <a:prstGeom prst="rect">
            <a:avLst/>
          </a:prstGeom>
        </p:spPr>
      </p:pic>
      <p:sp>
        <p:nvSpPr>
          <p:cNvPr id="9" name="Rectangle 8"/>
          <p:cNvSpPr/>
          <p:nvPr/>
        </p:nvSpPr>
        <p:spPr>
          <a:xfrm>
            <a:off x="838200" y="5105402"/>
            <a:ext cx="7848600" cy="461665"/>
          </a:xfrm>
          <a:prstGeom prst="rect">
            <a:avLst/>
          </a:prstGeom>
        </p:spPr>
        <p:txBody>
          <a:bodyPr wrap="square">
            <a:spAutoFit/>
          </a:bodyPr>
          <a:lstStyle/>
          <a:p>
            <a:r>
              <a:rPr lang="en-IN" sz="2400" dirty="0">
                <a:latin typeface="Times New Roman" pitchFamily="18" charset="0"/>
                <a:cs typeface="Times New Roman" pitchFamily="18" charset="0"/>
              </a:rPr>
              <a:t> The reflection coefficient S11 of the head model with tumour.</a:t>
            </a:r>
          </a:p>
        </p:txBody>
      </p:sp>
      <p:sp>
        <p:nvSpPr>
          <p:cNvPr id="10" name="Footer Placeholder 9"/>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410200"/>
          </a:xfrm>
        </p:spPr>
        <p:txBody>
          <a:bodyPr/>
          <a:lstStyle/>
          <a:p>
            <a:pPr algn="just"/>
            <a:r>
              <a:rPr lang="en-IN" sz="2400" dirty="0">
                <a:latin typeface="Times New Roman" pitchFamily="18" charset="0"/>
                <a:cs typeface="Times New Roman" pitchFamily="18" charset="0"/>
              </a:rPr>
              <a:t>Both the S11 values of the head phantom model with and without tumour were obtained.</a:t>
            </a:r>
          </a:p>
          <a:p>
            <a:pPr algn="just"/>
            <a:r>
              <a:rPr lang="en-IN" sz="2400" dirty="0">
                <a:latin typeface="Times New Roman" pitchFamily="18" charset="0"/>
                <a:cs typeface="Times New Roman" pitchFamily="18" charset="0"/>
              </a:rPr>
              <a:t>Both these values were plotted as the single graph which shows the phase shift between them.</a:t>
            </a:r>
          </a:p>
          <a:p>
            <a:pPr>
              <a:buNone/>
            </a:pPr>
            <a:endParaRPr lang="en-IN" dirty="0"/>
          </a:p>
          <a:p>
            <a:endParaRPr lang="en-IN" dirty="0"/>
          </a:p>
        </p:txBody>
      </p:sp>
      <p:sp>
        <p:nvSpPr>
          <p:cNvPr id="4" name="Date Placeholder 3"/>
          <p:cNvSpPr>
            <a:spLocks noGrp="1"/>
          </p:cNvSpPr>
          <p:nvPr>
            <p:ph type="dt" sz="half" idx="10"/>
          </p:nvPr>
        </p:nvSpPr>
        <p:spPr/>
        <p:txBody>
          <a:bodyPr/>
          <a:lstStyle/>
          <a:p>
            <a:pPr>
              <a:defRPr/>
            </a:pPr>
            <a:fld id="{8506EBDC-5D6D-4354-92CB-43A432BCB66D}"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31</a:t>
            </a:fld>
            <a:endParaRPr lang="en-US" dirty="0"/>
          </a:p>
        </p:txBody>
      </p:sp>
      <p:pic>
        <p:nvPicPr>
          <p:cNvPr id="7" name="Picture 6"/>
          <p:cNvPicPr/>
          <p:nvPr/>
        </p:nvPicPr>
        <p:blipFill>
          <a:blip r:embed="rId2" cstate="print"/>
          <a:srcRect l="26351" t="24033" r="19410" b="27072"/>
          <a:stretch>
            <a:fillRect/>
          </a:stretch>
        </p:blipFill>
        <p:spPr bwMode="auto">
          <a:xfrm>
            <a:off x="914400" y="2362200"/>
            <a:ext cx="6934200" cy="3886200"/>
          </a:xfrm>
          <a:prstGeom prst="rect">
            <a:avLst/>
          </a:prstGeom>
          <a:noFill/>
          <a:ln w="9525">
            <a:noFill/>
            <a:miter lim="800000"/>
            <a:headEnd/>
            <a:tailEnd/>
          </a:ln>
        </p:spPr>
      </p:pic>
      <p:sp>
        <p:nvSpPr>
          <p:cNvPr id="8" name="Footer Placeholder 7"/>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IN" sz="4000" b="1" dirty="0">
                <a:latin typeface="Times New Roman" pitchFamily="18" charset="0"/>
                <a:cs typeface="Times New Roman" pitchFamily="18" charset="0"/>
              </a:rPr>
              <a:t>STATISTICAL  ANALYSIS</a:t>
            </a:r>
          </a:p>
        </p:txBody>
      </p:sp>
      <p:sp>
        <p:nvSpPr>
          <p:cNvPr id="4" name="Date Placeholder 3"/>
          <p:cNvSpPr>
            <a:spLocks noGrp="1"/>
          </p:cNvSpPr>
          <p:nvPr>
            <p:ph type="dt" sz="half" idx="10"/>
          </p:nvPr>
        </p:nvSpPr>
        <p:spPr/>
        <p:txBody>
          <a:bodyPr/>
          <a:lstStyle/>
          <a:p>
            <a:pPr>
              <a:defRPr/>
            </a:pPr>
            <a:fld id="{90B4B41F-ED6A-47C6-831D-AF655EC5D3B3}"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32</a:t>
            </a:fld>
            <a:endParaRPr lang="en-US" dirty="0"/>
          </a:p>
        </p:txBody>
      </p:sp>
      <p:sp>
        <p:nvSpPr>
          <p:cNvPr id="8" name="減號 11"/>
          <p:cNvSpPr/>
          <p:nvPr/>
        </p:nvSpPr>
        <p:spPr>
          <a:xfrm>
            <a:off x="-1066800" y="6858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pic>
        <p:nvPicPr>
          <p:cNvPr id="1026" name="Picture 2"/>
          <p:cNvPicPr>
            <a:picLocks noGrp="1" noChangeAspect="1" noChangeArrowheads="1"/>
          </p:cNvPicPr>
          <p:nvPr>
            <p:ph idx="1"/>
          </p:nvPr>
        </p:nvPicPr>
        <p:blipFill>
          <a:blip r:embed="rId2" cstate="print"/>
          <a:srcRect l="22222" t="22500" r="22222" b="8330"/>
          <a:stretch>
            <a:fillRect/>
          </a:stretch>
        </p:blipFill>
        <p:spPr bwMode="auto">
          <a:xfrm>
            <a:off x="533400" y="1188720"/>
            <a:ext cx="8153400" cy="505968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latin typeface="Times New Roman" pitchFamily="18" charset="0"/>
                <a:cs typeface="Times New Roman" pitchFamily="18" charset="0"/>
              </a:rPr>
              <a:t>MEAN</a:t>
            </a:r>
          </a:p>
        </p:txBody>
      </p:sp>
      <p:sp>
        <p:nvSpPr>
          <p:cNvPr id="3" name="Content Placeholder 2"/>
          <p:cNvSpPr>
            <a:spLocks noGrp="1"/>
          </p:cNvSpPr>
          <p:nvPr>
            <p:ph idx="1"/>
          </p:nvPr>
        </p:nvSpPr>
        <p:spPr/>
        <p:txBody>
          <a:bodyPr/>
          <a:lstStyle/>
          <a:p>
            <a:r>
              <a:rPr lang="en-GB" sz="2400" dirty="0">
                <a:latin typeface="Times New Roman" pitchFamily="18" charset="0"/>
                <a:cs typeface="Times New Roman" pitchFamily="18" charset="0"/>
              </a:rPr>
              <a:t>The statistical mean refers to the mean or average that is used to derive the central tendency of the data. It is determined by adding all the data points in a population and then dividing the total by the number of points. </a:t>
            </a:r>
            <a:endParaRPr lang="en-IN" sz="2400" dirty="0">
              <a:latin typeface="Times New Roman" pitchFamily="18" charset="0"/>
              <a:cs typeface="Times New Roman" pitchFamily="18" charset="0"/>
            </a:endParaRPr>
          </a:p>
          <a:p>
            <a:endParaRPr lang="en-IN" dirty="0"/>
          </a:p>
          <a:p>
            <a:endParaRPr lang="en-IN" dirty="0"/>
          </a:p>
        </p:txBody>
      </p:sp>
      <p:sp>
        <p:nvSpPr>
          <p:cNvPr id="4" name="Date Placeholder 3"/>
          <p:cNvSpPr>
            <a:spLocks noGrp="1"/>
          </p:cNvSpPr>
          <p:nvPr>
            <p:ph type="dt" sz="half" idx="10"/>
          </p:nvPr>
        </p:nvSpPr>
        <p:spPr/>
        <p:txBody>
          <a:bodyPr/>
          <a:lstStyle/>
          <a:p>
            <a:pPr>
              <a:defRPr/>
            </a:pPr>
            <a:fld id="{A45E60DE-6B9C-4E6A-AAB2-663A0345C10C}"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33</a:t>
            </a:fld>
            <a:endParaRPr lang="en-US" dirty="0"/>
          </a:p>
        </p:txBody>
      </p:sp>
      <p:sp>
        <p:nvSpPr>
          <p:cNvPr id="7" name="減號 11"/>
          <p:cNvSpPr/>
          <p:nvPr/>
        </p:nvSpPr>
        <p:spPr>
          <a:xfrm>
            <a:off x="-1066800" y="9144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pic>
        <p:nvPicPr>
          <p:cNvPr id="8" name="Picture 7"/>
          <p:cNvPicPr/>
          <p:nvPr/>
        </p:nvPicPr>
        <p:blipFill>
          <a:blip r:embed="rId2" cstate="print"/>
          <a:srcRect l="8687" t="12984" r="6834" b="38664"/>
          <a:stretch>
            <a:fillRect/>
          </a:stretch>
        </p:blipFill>
        <p:spPr bwMode="auto">
          <a:xfrm>
            <a:off x="1143000" y="3429000"/>
            <a:ext cx="6858000" cy="23622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MEDIAN</a:t>
            </a:r>
          </a:p>
        </p:txBody>
      </p:sp>
      <p:sp>
        <p:nvSpPr>
          <p:cNvPr id="3" name="Content Placeholder 2"/>
          <p:cNvSpPr>
            <a:spLocks noGrp="1"/>
          </p:cNvSpPr>
          <p:nvPr>
            <p:ph idx="1"/>
          </p:nvPr>
        </p:nvSpPr>
        <p:spPr>
          <a:xfrm>
            <a:off x="457200" y="1447801"/>
            <a:ext cx="8229600" cy="4572000"/>
          </a:xfrm>
        </p:spPr>
        <p:txBody>
          <a:bodyPr/>
          <a:lstStyle/>
          <a:p>
            <a:r>
              <a:rPr lang="en-US" sz="2400" dirty="0">
                <a:latin typeface="Times New Roman" pitchFamily="18" charset="0"/>
                <a:cs typeface="Times New Roman" pitchFamily="18" charset="0"/>
              </a:rPr>
              <a:t>The median is a simple measure of central tendency. To find the median, we arrange the observations in order from smallest to largest value. If there are an odd number of observations, the median is the middle value. If there is an even number of observations, the median is the average of the two middle values.</a:t>
            </a:r>
          </a:p>
          <a:p>
            <a:endParaRPr lang="en-IN" sz="2400" dirty="0">
              <a:latin typeface="Times New Roman" pitchFamily="18" charset="0"/>
              <a:cs typeface="Times New Roman" pitchFamily="18" charset="0"/>
            </a:endParaRPr>
          </a:p>
          <a:p>
            <a:endParaRPr lang="en-IN" dirty="0"/>
          </a:p>
        </p:txBody>
      </p:sp>
      <p:sp>
        <p:nvSpPr>
          <p:cNvPr id="4" name="Date Placeholder 3"/>
          <p:cNvSpPr>
            <a:spLocks noGrp="1"/>
          </p:cNvSpPr>
          <p:nvPr>
            <p:ph type="dt" sz="half" idx="10"/>
          </p:nvPr>
        </p:nvSpPr>
        <p:spPr/>
        <p:txBody>
          <a:bodyPr/>
          <a:lstStyle/>
          <a:p>
            <a:pPr>
              <a:defRPr/>
            </a:pPr>
            <a:fld id="{DB86787E-B630-4BAC-B6BD-4A950617CAE8}"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34</a:t>
            </a:fld>
            <a:endParaRPr lang="en-US" dirty="0"/>
          </a:p>
        </p:txBody>
      </p:sp>
      <p:pic>
        <p:nvPicPr>
          <p:cNvPr id="7" name="Picture 6"/>
          <p:cNvPicPr/>
          <p:nvPr/>
        </p:nvPicPr>
        <p:blipFill>
          <a:blip r:embed="rId2" cstate="print"/>
          <a:srcRect l="8534" t="12155" r="7144" b="38377"/>
          <a:stretch>
            <a:fillRect/>
          </a:stretch>
        </p:blipFill>
        <p:spPr bwMode="auto">
          <a:xfrm>
            <a:off x="876300" y="3931694"/>
            <a:ext cx="7391400" cy="2316706"/>
          </a:xfrm>
          <a:prstGeom prst="rect">
            <a:avLst/>
          </a:prstGeom>
          <a:noFill/>
          <a:ln w="9525">
            <a:noFill/>
            <a:miter lim="800000"/>
            <a:headEnd/>
            <a:tailEnd/>
          </a:ln>
        </p:spPr>
      </p:pic>
      <p:sp>
        <p:nvSpPr>
          <p:cNvPr id="8" name="減號 11"/>
          <p:cNvSpPr/>
          <p:nvPr/>
        </p:nvSpPr>
        <p:spPr>
          <a:xfrm>
            <a:off x="-1066800" y="9144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MODE</a:t>
            </a:r>
          </a:p>
        </p:txBody>
      </p:sp>
      <p:sp>
        <p:nvSpPr>
          <p:cNvPr id="3" name="Content Placeholder 2"/>
          <p:cNvSpPr>
            <a:spLocks noGrp="1"/>
          </p:cNvSpPr>
          <p:nvPr>
            <p:ph idx="1"/>
          </p:nvPr>
        </p:nvSpPr>
        <p:spPr/>
        <p:txBody>
          <a:bodyPr/>
          <a:lstStyle/>
          <a:p>
            <a:r>
              <a:rPr lang="en-GB" sz="2400" dirty="0">
                <a:latin typeface="Times New Roman" pitchFamily="18" charset="0"/>
                <a:cs typeface="Times New Roman" pitchFamily="18" charset="0"/>
              </a:rPr>
              <a:t>The mode is a statistical term that refers to the most frequently occurring number found in a set of numbers. The mode is found by collecting and organizing data in order to count the frequency of each result. The result with the highest number of occurrences is the mode of the set.</a:t>
            </a:r>
            <a:endParaRPr lang="en-IN" sz="2400" dirty="0">
              <a:latin typeface="Times New Roman" pitchFamily="18" charset="0"/>
              <a:cs typeface="Times New Roman" pitchFamily="18" charset="0"/>
            </a:endParaRPr>
          </a:p>
          <a:p>
            <a:endParaRPr lang="en-IN" dirty="0"/>
          </a:p>
        </p:txBody>
      </p:sp>
      <p:sp>
        <p:nvSpPr>
          <p:cNvPr id="4" name="Date Placeholder 3"/>
          <p:cNvSpPr>
            <a:spLocks noGrp="1"/>
          </p:cNvSpPr>
          <p:nvPr>
            <p:ph type="dt" sz="half" idx="10"/>
          </p:nvPr>
        </p:nvSpPr>
        <p:spPr/>
        <p:txBody>
          <a:bodyPr/>
          <a:lstStyle/>
          <a:p>
            <a:pPr>
              <a:defRPr/>
            </a:pPr>
            <a:fld id="{FBA35DA1-BE0E-4F20-A792-BF131CDEA498}"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35</a:t>
            </a:fld>
            <a:endParaRPr lang="en-US" dirty="0"/>
          </a:p>
        </p:txBody>
      </p:sp>
      <p:sp>
        <p:nvSpPr>
          <p:cNvPr id="7" name="減號 11"/>
          <p:cNvSpPr/>
          <p:nvPr/>
        </p:nvSpPr>
        <p:spPr>
          <a:xfrm>
            <a:off x="-990600" y="11430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pic>
        <p:nvPicPr>
          <p:cNvPr id="8" name="Picture 7"/>
          <p:cNvPicPr/>
          <p:nvPr/>
        </p:nvPicPr>
        <p:blipFill>
          <a:blip r:embed="rId2" cstate="print"/>
          <a:srcRect l="8842" t="12155" r="8376" b="37836"/>
          <a:stretch>
            <a:fillRect/>
          </a:stretch>
        </p:blipFill>
        <p:spPr bwMode="auto">
          <a:xfrm>
            <a:off x="912322" y="3733800"/>
            <a:ext cx="7391400" cy="22860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VARIANCE</a:t>
            </a:r>
          </a:p>
        </p:txBody>
      </p:sp>
      <p:sp>
        <p:nvSpPr>
          <p:cNvPr id="3" name="Content Placeholder 2"/>
          <p:cNvSpPr>
            <a:spLocks noGrp="1"/>
          </p:cNvSpPr>
          <p:nvPr>
            <p:ph idx="1"/>
          </p:nvPr>
        </p:nvSpPr>
        <p:spPr/>
        <p:txBody>
          <a:bodyPr/>
          <a:lstStyle/>
          <a:p>
            <a:r>
              <a:rPr lang="en-GB" sz="2400" dirty="0">
                <a:latin typeface="Times New Roman" pitchFamily="18" charset="0"/>
                <a:cs typeface="Times New Roman" pitchFamily="18" charset="0"/>
              </a:rPr>
              <a:t>The variance measures how spread out a distribution is. In other words, they are measures of variability.</a:t>
            </a:r>
            <a:br>
              <a:rPr lang="en-GB" sz="2400" dirty="0">
                <a:latin typeface="Times New Roman" pitchFamily="18" charset="0"/>
                <a:cs typeface="Times New Roman" pitchFamily="18" charset="0"/>
              </a:rPr>
            </a:br>
            <a:r>
              <a:rPr lang="en-GB" sz="2400" dirty="0">
                <a:latin typeface="Times New Roman" pitchFamily="18" charset="0"/>
                <a:cs typeface="Times New Roman" pitchFamily="18" charset="0"/>
              </a:rPr>
              <a:t>The variance is computed as the average squared deviation of each number from its mean.</a:t>
            </a:r>
            <a:endParaRPr lang="en-IN" sz="2400" dirty="0">
              <a:latin typeface="Times New Roman" pitchFamily="18" charset="0"/>
              <a:cs typeface="Times New Roman" pitchFamily="18" charset="0"/>
            </a:endParaRPr>
          </a:p>
          <a:p>
            <a:endParaRPr lang="en-IN" dirty="0"/>
          </a:p>
        </p:txBody>
      </p:sp>
      <p:sp>
        <p:nvSpPr>
          <p:cNvPr id="4" name="Date Placeholder 3"/>
          <p:cNvSpPr>
            <a:spLocks noGrp="1"/>
          </p:cNvSpPr>
          <p:nvPr>
            <p:ph type="dt" sz="half" idx="10"/>
          </p:nvPr>
        </p:nvSpPr>
        <p:spPr/>
        <p:txBody>
          <a:bodyPr/>
          <a:lstStyle/>
          <a:p>
            <a:pPr>
              <a:defRPr/>
            </a:pPr>
            <a:fld id="{92F44F64-5DB9-4740-B048-27954EDB6754}"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36</a:t>
            </a:fld>
            <a:endParaRPr lang="en-US" dirty="0"/>
          </a:p>
        </p:txBody>
      </p:sp>
      <p:sp>
        <p:nvSpPr>
          <p:cNvPr id="7" name="減號 11"/>
          <p:cNvSpPr/>
          <p:nvPr/>
        </p:nvSpPr>
        <p:spPr>
          <a:xfrm>
            <a:off x="-990600" y="11430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pic>
        <p:nvPicPr>
          <p:cNvPr id="8" name="Picture 7"/>
          <p:cNvPicPr/>
          <p:nvPr/>
        </p:nvPicPr>
        <p:blipFill>
          <a:blip r:embed="rId2" cstate="print"/>
          <a:srcRect l="9308" t="12155" r="6989" b="32874"/>
          <a:stretch>
            <a:fillRect/>
          </a:stretch>
        </p:blipFill>
        <p:spPr bwMode="auto">
          <a:xfrm>
            <a:off x="838200" y="3657600"/>
            <a:ext cx="7543800" cy="22860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STANDARD  DEVIATION</a:t>
            </a:r>
          </a:p>
        </p:txBody>
      </p:sp>
      <p:sp>
        <p:nvSpPr>
          <p:cNvPr id="3" name="Content Placeholder 2"/>
          <p:cNvSpPr>
            <a:spLocks noGrp="1"/>
          </p:cNvSpPr>
          <p:nvPr>
            <p:ph idx="1"/>
          </p:nvPr>
        </p:nvSpPr>
        <p:spPr/>
        <p:txBody>
          <a:bodyPr/>
          <a:lstStyle/>
          <a:p>
            <a:r>
              <a:rPr lang="en-GB" sz="2400" dirty="0">
                <a:latin typeface="Times New Roman" pitchFamily="18" charset="0"/>
                <a:cs typeface="Times New Roman" pitchFamily="18" charset="0"/>
              </a:rPr>
              <a:t>In statistics, the standard deviation is a measure that is used to quantify the amount of variation or dispersion of a set of data values</a:t>
            </a:r>
            <a:r>
              <a:rPr lang="en-GB" sz="2800" dirty="0">
                <a:latin typeface="Times New Roman" pitchFamily="18" charset="0"/>
                <a:cs typeface="Times New Roman" pitchFamily="18" charset="0"/>
              </a:rPr>
              <a:t>.</a:t>
            </a:r>
            <a:endParaRPr lang="en-IN" sz="2800" dirty="0">
              <a:latin typeface="Times New Roman" pitchFamily="18" charset="0"/>
              <a:cs typeface="Times New Roman" pitchFamily="18" charset="0"/>
            </a:endParaRPr>
          </a:p>
          <a:p>
            <a:endParaRPr lang="en-IN" dirty="0"/>
          </a:p>
        </p:txBody>
      </p:sp>
      <p:sp>
        <p:nvSpPr>
          <p:cNvPr id="4" name="Date Placeholder 3"/>
          <p:cNvSpPr>
            <a:spLocks noGrp="1"/>
          </p:cNvSpPr>
          <p:nvPr>
            <p:ph type="dt" sz="half" idx="10"/>
          </p:nvPr>
        </p:nvSpPr>
        <p:spPr/>
        <p:txBody>
          <a:bodyPr/>
          <a:lstStyle/>
          <a:p>
            <a:pPr>
              <a:defRPr/>
            </a:pPr>
            <a:fld id="{940FE08A-876F-430D-86F9-6F14E944C332}"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37</a:t>
            </a:fld>
            <a:endParaRPr lang="en-US" dirty="0"/>
          </a:p>
        </p:txBody>
      </p:sp>
      <p:pic>
        <p:nvPicPr>
          <p:cNvPr id="7" name="Picture 6"/>
          <p:cNvPicPr/>
          <p:nvPr/>
        </p:nvPicPr>
        <p:blipFill>
          <a:blip r:embed="rId2" cstate="print"/>
          <a:srcRect l="8844" t="12431" r="7454" b="37006"/>
          <a:stretch>
            <a:fillRect/>
          </a:stretch>
        </p:blipFill>
        <p:spPr bwMode="auto">
          <a:xfrm>
            <a:off x="914400" y="2971800"/>
            <a:ext cx="7315200" cy="2514600"/>
          </a:xfrm>
          <a:prstGeom prst="rect">
            <a:avLst/>
          </a:prstGeom>
          <a:noFill/>
          <a:ln w="9525">
            <a:noFill/>
            <a:miter lim="800000"/>
            <a:headEnd/>
            <a:tailEnd/>
          </a:ln>
        </p:spPr>
      </p:pic>
      <p:sp>
        <p:nvSpPr>
          <p:cNvPr id="8" name="減號 11"/>
          <p:cNvSpPr/>
          <p:nvPr/>
        </p:nvSpPr>
        <p:spPr>
          <a:xfrm>
            <a:off x="-990600" y="11430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SKEWNESS</a:t>
            </a:r>
          </a:p>
        </p:txBody>
      </p:sp>
      <p:sp>
        <p:nvSpPr>
          <p:cNvPr id="3" name="Content Placeholder 2"/>
          <p:cNvSpPr>
            <a:spLocks noGrp="1"/>
          </p:cNvSpPr>
          <p:nvPr>
            <p:ph idx="1"/>
          </p:nvPr>
        </p:nvSpPr>
        <p:spPr/>
        <p:txBody>
          <a:bodyPr>
            <a:normAutofit/>
          </a:bodyPr>
          <a:lstStyle/>
          <a:p>
            <a:r>
              <a:rPr lang="en-GB" sz="2800" dirty="0">
                <a:latin typeface="Times New Roman" pitchFamily="18" charset="0"/>
                <a:cs typeface="Times New Roman" pitchFamily="18" charset="0"/>
              </a:rPr>
              <a:t>Skewness is asymmetry in a statistical distribution, in which the curve appears distorted or skewed either to the left or to the right. Skewness can be quantified to define the extent to which a distribution differs from a normal distribution.</a:t>
            </a:r>
            <a:endParaRPr lang="en-IN" sz="2800" dirty="0">
              <a:latin typeface="Times New Roman" pitchFamily="18" charset="0"/>
              <a:cs typeface="Times New Roman" pitchFamily="18" charset="0"/>
            </a:endParaRPr>
          </a:p>
          <a:p>
            <a:endParaRPr lang="en-IN" sz="2800" dirty="0"/>
          </a:p>
        </p:txBody>
      </p:sp>
      <p:sp>
        <p:nvSpPr>
          <p:cNvPr id="4" name="Date Placeholder 3"/>
          <p:cNvSpPr>
            <a:spLocks noGrp="1"/>
          </p:cNvSpPr>
          <p:nvPr>
            <p:ph type="dt" sz="half" idx="10"/>
          </p:nvPr>
        </p:nvSpPr>
        <p:spPr/>
        <p:txBody>
          <a:bodyPr/>
          <a:lstStyle/>
          <a:p>
            <a:pPr>
              <a:defRPr/>
            </a:pPr>
            <a:fld id="{DB42F519-5780-4479-B85B-B630D43C5EDE}"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38</a:t>
            </a:fld>
            <a:endParaRPr lang="en-US" dirty="0"/>
          </a:p>
        </p:txBody>
      </p:sp>
      <p:pic>
        <p:nvPicPr>
          <p:cNvPr id="7" name="Picture 6"/>
          <p:cNvPicPr/>
          <p:nvPr/>
        </p:nvPicPr>
        <p:blipFill>
          <a:blip r:embed="rId2" cstate="print"/>
          <a:srcRect l="8376" t="12155" r="7298" b="36188"/>
          <a:stretch>
            <a:fillRect/>
          </a:stretch>
        </p:blipFill>
        <p:spPr bwMode="auto">
          <a:xfrm>
            <a:off x="838200" y="3840165"/>
            <a:ext cx="7467600" cy="2286000"/>
          </a:xfrm>
          <a:prstGeom prst="rect">
            <a:avLst/>
          </a:prstGeom>
          <a:noFill/>
          <a:ln w="9525">
            <a:noFill/>
            <a:miter lim="800000"/>
            <a:headEnd/>
            <a:tailEnd/>
          </a:ln>
        </p:spPr>
      </p:pic>
      <p:sp>
        <p:nvSpPr>
          <p:cNvPr id="8" name="減號 11"/>
          <p:cNvSpPr/>
          <p:nvPr/>
        </p:nvSpPr>
        <p:spPr>
          <a:xfrm>
            <a:off x="-990600" y="11430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latin typeface="Times New Roman" pitchFamily="18" charset="0"/>
                <a:cs typeface="Times New Roman" pitchFamily="18" charset="0"/>
              </a:rPr>
              <a:t>KURTOSIS</a:t>
            </a:r>
          </a:p>
        </p:txBody>
      </p:sp>
      <p:sp>
        <p:nvSpPr>
          <p:cNvPr id="3" name="Content Placeholder 2"/>
          <p:cNvSpPr>
            <a:spLocks noGrp="1"/>
          </p:cNvSpPr>
          <p:nvPr>
            <p:ph idx="1"/>
          </p:nvPr>
        </p:nvSpPr>
        <p:spPr/>
        <p:txBody>
          <a:bodyPr/>
          <a:lstStyle/>
          <a:p>
            <a:r>
              <a:rPr lang="en-GB" sz="2800" dirty="0">
                <a:latin typeface="Times New Roman" panose="02020603050405020304" pitchFamily="18" charset="0"/>
                <a:cs typeface="Times New Roman" panose="02020603050405020304" pitchFamily="18" charset="0"/>
              </a:rPr>
              <a:t>Kurtosis is a measure of the sharpness of the peak of the frequency distribution curve</a:t>
            </a:r>
            <a:r>
              <a:rPr lang="en-GB" sz="2800" dirty="0"/>
              <a:t>.</a:t>
            </a:r>
            <a:endParaRPr lang="en-IN" sz="2800" dirty="0"/>
          </a:p>
          <a:p>
            <a:endParaRPr lang="en-IN" dirty="0"/>
          </a:p>
        </p:txBody>
      </p:sp>
      <p:sp>
        <p:nvSpPr>
          <p:cNvPr id="4" name="Date Placeholder 3"/>
          <p:cNvSpPr>
            <a:spLocks noGrp="1"/>
          </p:cNvSpPr>
          <p:nvPr>
            <p:ph type="dt" sz="half" idx="10"/>
          </p:nvPr>
        </p:nvSpPr>
        <p:spPr/>
        <p:txBody>
          <a:bodyPr/>
          <a:lstStyle/>
          <a:p>
            <a:pPr>
              <a:defRPr/>
            </a:pPr>
            <a:fld id="{5B4E2784-56BA-41AF-9D16-D9A597A7D247}"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39</a:t>
            </a:fld>
            <a:endParaRPr lang="en-US" dirty="0"/>
          </a:p>
        </p:txBody>
      </p:sp>
      <p:pic>
        <p:nvPicPr>
          <p:cNvPr id="7" name="Picture 6"/>
          <p:cNvPicPr/>
          <p:nvPr/>
        </p:nvPicPr>
        <p:blipFill>
          <a:blip r:embed="rId2" cstate="print"/>
          <a:srcRect l="8842" t="12431" r="6989" b="35912"/>
          <a:stretch>
            <a:fillRect/>
          </a:stretch>
        </p:blipFill>
        <p:spPr bwMode="auto">
          <a:xfrm>
            <a:off x="990600" y="2743200"/>
            <a:ext cx="7239000" cy="2590800"/>
          </a:xfrm>
          <a:prstGeom prst="rect">
            <a:avLst/>
          </a:prstGeom>
          <a:noFill/>
          <a:ln w="9525">
            <a:noFill/>
            <a:miter lim="800000"/>
            <a:headEnd/>
            <a:tailEnd/>
          </a:ln>
        </p:spPr>
      </p:pic>
      <p:sp>
        <p:nvSpPr>
          <p:cNvPr id="8" name="減號 11"/>
          <p:cNvSpPr/>
          <p:nvPr/>
        </p:nvSpPr>
        <p:spPr>
          <a:xfrm>
            <a:off x="-990600" y="11430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022" y="0"/>
            <a:ext cx="8229600" cy="1143000"/>
          </a:xfrm>
        </p:spPr>
        <p:txBody>
          <a:bodyPr/>
          <a:lstStyle/>
          <a:p>
            <a:r>
              <a:rPr lang="en-US" b="1" dirty="0">
                <a:latin typeface="Times New Roman" pitchFamily="18" charset="0"/>
                <a:ea typeface="新細明體"/>
                <a:cs typeface="Times New Roman" pitchFamily="18" charset="0"/>
              </a:rPr>
              <a:t>LITERATURE REVIEW</a:t>
            </a:r>
            <a:endParaRPr lang="en-GB"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487042044"/>
              </p:ext>
            </p:extLst>
          </p:nvPr>
        </p:nvGraphicFramePr>
        <p:xfrm>
          <a:off x="457200" y="1600200"/>
          <a:ext cx="8229600" cy="402336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2514600">
                  <a:extLst>
                    <a:ext uri="{9D8B030D-6E8A-4147-A177-3AD203B41FA5}">
                      <a16:colId xmlns:a16="http://schemas.microsoft.com/office/drawing/2014/main" val="20005"/>
                    </a:ext>
                  </a:extLst>
                </a:gridCol>
              </a:tblGrid>
              <a:tr h="370840">
                <a:tc>
                  <a:txBody>
                    <a:bodyPr/>
                    <a:lstStyle/>
                    <a:p>
                      <a:r>
                        <a:rPr lang="en-GB" dirty="0">
                          <a:latin typeface="Times New Roman" pitchFamily="18" charset="0"/>
                          <a:cs typeface="Times New Roman" pitchFamily="18" charset="0"/>
                        </a:rPr>
                        <a:t>S.NO</a:t>
                      </a:r>
                    </a:p>
                  </a:txBody>
                  <a:tcPr>
                    <a:solidFill>
                      <a:schemeClr val="bg1">
                        <a:lumMod val="85000"/>
                      </a:schemeClr>
                    </a:solidFill>
                  </a:tcPr>
                </a:tc>
                <a:tc>
                  <a:txBody>
                    <a:bodyPr/>
                    <a:lstStyle/>
                    <a:p>
                      <a:r>
                        <a:rPr lang="en-GB" dirty="0">
                          <a:latin typeface="Times New Roman" pitchFamily="18" charset="0"/>
                          <a:cs typeface="Times New Roman" pitchFamily="18" charset="0"/>
                        </a:rPr>
                        <a:t>TITLE</a:t>
                      </a:r>
                    </a:p>
                  </a:txBody>
                  <a:tcPr>
                    <a:solidFill>
                      <a:schemeClr val="bg1">
                        <a:lumMod val="85000"/>
                      </a:schemeClr>
                    </a:solidFill>
                  </a:tcPr>
                </a:tc>
                <a:tc>
                  <a:txBody>
                    <a:bodyPr/>
                    <a:lstStyle/>
                    <a:p>
                      <a:r>
                        <a:rPr lang="en-GB" dirty="0">
                          <a:latin typeface="Times New Roman" pitchFamily="18" charset="0"/>
                          <a:cs typeface="Times New Roman" pitchFamily="18" charset="0"/>
                        </a:rPr>
                        <a:t>YEAR</a:t>
                      </a:r>
                    </a:p>
                  </a:txBody>
                  <a:tcPr>
                    <a:solidFill>
                      <a:schemeClr val="bg1">
                        <a:lumMod val="85000"/>
                      </a:schemeClr>
                    </a:solidFill>
                  </a:tcPr>
                </a:tc>
                <a:tc>
                  <a:txBody>
                    <a:bodyPr/>
                    <a:lstStyle/>
                    <a:p>
                      <a:r>
                        <a:rPr lang="en-GB" dirty="0">
                          <a:latin typeface="Times New Roman" pitchFamily="18" charset="0"/>
                          <a:cs typeface="Times New Roman" pitchFamily="18" charset="0"/>
                        </a:rPr>
                        <a:t>AUTHOR NAME</a:t>
                      </a:r>
                    </a:p>
                  </a:txBody>
                  <a:tcPr>
                    <a:solidFill>
                      <a:schemeClr val="bg1">
                        <a:lumMod val="85000"/>
                      </a:schemeClr>
                    </a:solidFill>
                  </a:tcPr>
                </a:tc>
                <a:tc>
                  <a:txBody>
                    <a:bodyPr/>
                    <a:lstStyle/>
                    <a:p>
                      <a:r>
                        <a:rPr lang="en-GB" dirty="0">
                          <a:latin typeface="Times New Roman" pitchFamily="18" charset="0"/>
                          <a:cs typeface="Times New Roman" pitchFamily="18" charset="0"/>
                        </a:rPr>
                        <a:t>JOURNAL</a:t>
                      </a:r>
                    </a:p>
                    <a:p>
                      <a:r>
                        <a:rPr lang="en-GB" dirty="0">
                          <a:latin typeface="Times New Roman" pitchFamily="18" charset="0"/>
                          <a:cs typeface="Times New Roman" pitchFamily="18" charset="0"/>
                        </a:rPr>
                        <a:t>NAME</a:t>
                      </a:r>
                    </a:p>
                  </a:txBody>
                  <a:tcPr>
                    <a:solidFill>
                      <a:schemeClr val="bg1">
                        <a:lumMod val="85000"/>
                      </a:schemeClr>
                    </a:solidFill>
                  </a:tcPr>
                </a:tc>
                <a:tc>
                  <a:txBody>
                    <a:bodyPr/>
                    <a:lstStyle/>
                    <a:p>
                      <a:r>
                        <a:rPr lang="en-GB" dirty="0">
                          <a:latin typeface="Times New Roman" pitchFamily="18" charset="0"/>
                          <a:cs typeface="Times New Roman" pitchFamily="18" charset="0"/>
                        </a:rPr>
                        <a:t>REMARKS</a:t>
                      </a:r>
                    </a:p>
                  </a:txBody>
                  <a:tcPr>
                    <a:solidFill>
                      <a:schemeClr val="bg1">
                        <a:lumMod val="85000"/>
                      </a:schemeClr>
                    </a:solidFill>
                  </a:tcPr>
                </a:tc>
                <a:extLst>
                  <a:ext uri="{0D108BD9-81ED-4DB2-BD59-A6C34878D82A}">
                    <a16:rowId xmlns:a16="http://schemas.microsoft.com/office/drawing/2014/main" val="10000"/>
                  </a:ext>
                </a:extLst>
              </a:tr>
              <a:tr h="370840">
                <a:tc>
                  <a:txBody>
                    <a:bodyPr/>
                    <a:lstStyle/>
                    <a:p>
                      <a:r>
                        <a:rPr lang="en-GB" dirty="0">
                          <a:latin typeface="Times New Roman" pitchFamily="18" charset="0"/>
                          <a:cs typeface="Times New Roman" pitchFamily="18" charset="0"/>
                        </a:rPr>
                        <a:t>1</a:t>
                      </a:r>
                    </a:p>
                  </a:txBody>
                  <a:tcPr/>
                </a:tc>
                <a:tc>
                  <a:txBody>
                    <a:bodyPr/>
                    <a:lstStyle/>
                    <a:p>
                      <a:pPr algn="ctr"/>
                      <a:r>
                        <a:rPr lang="en-GB" b="1" dirty="0">
                          <a:latin typeface="Times New Roman" pitchFamily="18" charset="0"/>
                          <a:cs typeface="Times New Roman" pitchFamily="18" charset="0"/>
                        </a:rPr>
                        <a:t>UWB Antenna for Brain stroke and Brain Tumour</a:t>
                      </a:r>
                    </a:p>
                    <a:p>
                      <a:pPr algn="ctr"/>
                      <a:r>
                        <a:rPr lang="en-GB" b="1" dirty="0">
                          <a:latin typeface="Times New Roman" pitchFamily="18" charset="0"/>
                          <a:cs typeface="Times New Roman" pitchFamily="18" charset="0"/>
                        </a:rPr>
                        <a:t>Detection</a:t>
                      </a:r>
                    </a:p>
                  </a:txBody>
                  <a:tcPr/>
                </a:tc>
                <a:tc>
                  <a:txBody>
                    <a:bodyPr/>
                    <a:lstStyle/>
                    <a:p>
                      <a:r>
                        <a:rPr lang="en-GB" dirty="0">
                          <a:latin typeface="Times New Roman" pitchFamily="18" charset="0"/>
                          <a:cs typeface="Times New Roman" pitchFamily="18" charset="0"/>
                        </a:rPr>
                        <a:t>2016</a:t>
                      </a:r>
                    </a:p>
                  </a:txBody>
                  <a:tcPr/>
                </a:tc>
                <a:tc>
                  <a:txBody>
                    <a:bodyPr/>
                    <a:lstStyle/>
                    <a:p>
                      <a:r>
                        <a:rPr lang="en-GB" dirty="0">
                          <a:latin typeface="Times New Roman" pitchFamily="18" charset="0"/>
                          <a:cs typeface="Times New Roman" pitchFamily="18" charset="0"/>
                        </a:rPr>
                        <a:t>M.A. Shokry, Prof. Dr.A.M.M.A. Allam </a:t>
                      </a:r>
                    </a:p>
                  </a:txBody>
                  <a:tcPr/>
                </a:tc>
                <a:tc>
                  <a:txBody>
                    <a:bodyPr/>
                    <a:lstStyle/>
                    <a:p>
                      <a:r>
                        <a:rPr lang="en-GB" dirty="0">
                          <a:latin typeface="Times New Roman" pitchFamily="18" charset="0"/>
                          <a:cs typeface="Times New Roman" pitchFamily="18" charset="0"/>
                        </a:rPr>
                        <a:t>Electromagnetic field computation</a:t>
                      </a:r>
                    </a:p>
                    <a:p>
                      <a:r>
                        <a:rPr lang="en-GB" dirty="0">
                          <a:latin typeface="Times New Roman" pitchFamily="18" charset="0"/>
                          <a:cs typeface="Times New Roman" pitchFamily="18" charset="0"/>
                        </a:rPr>
                        <a:t>(IEEE)</a:t>
                      </a:r>
                    </a:p>
                  </a:txBody>
                  <a:tcPr/>
                </a:tc>
                <a:tc>
                  <a:txBody>
                    <a:bodyPr/>
                    <a:lstStyle/>
                    <a:p>
                      <a:pPr marL="285750" indent="-285750">
                        <a:buFont typeface="Wingdings" panose="05000000000000000000" pitchFamily="2" charset="2"/>
                        <a:buChar char="ü"/>
                      </a:pPr>
                      <a:r>
                        <a:rPr lang="en-GB" dirty="0">
                          <a:latin typeface="Times New Roman" pitchFamily="18" charset="0"/>
                          <a:cs typeface="Times New Roman" pitchFamily="18" charset="0"/>
                        </a:rPr>
                        <a:t>There is a good agreement between the measured and simulated</a:t>
                      </a:r>
                      <a:r>
                        <a:rPr lang="en-GB" baseline="0" dirty="0">
                          <a:latin typeface="Times New Roman" pitchFamily="18" charset="0"/>
                          <a:cs typeface="Times New Roman" pitchFamily="18" charset="0"/>
                        </a:rPr>
                        <a:t> </a:t>
                      </a:r>
                      <a:r>
                        <a:rPr lang="en-GB" dirty="0">
                          <a:latin typeface="Times New Roman" pitchFamily="18" charset="0"/>
                          <a:cs typeface="Times New Roman" pitchFamily="18" charset="0"/>
                        </a:rPr>
                        <a:t>results of the return loss of the antenna on human’s head and</a:t>
                      </a:r>
                      <a:r>
                        <a:rPr lang="en-GB" baseline="0" dirty="0">
                          <a:latin typeface="Times New Roman" pitchFamily="18" charset="0"/>
                          <a:cs typeface="Times New Roman" pitchFamily="18" charset="0"/>
                        </a:rPr>
                        <a:t> </a:t>
                      </a:r>
                      <a:r>
                        <a:rPr lang="en-GB" dirty="0">
                          <a:latin typeface="Times New Roman" pitchFamily="18" charset="0"/>
                          <a:cs typeface="Times New Roman" pitchFamily="18" charset="0"/>
                        </a:rPr>
                        <a:t>head phantom.</a:t>
                      </a:r>
                    </a:p>
                    <a:p>
                      <a:pPr marL="285750" indent="-285750">
                        <a:buFont typeface="Calibri" panose="020F0502020204030204" pitchFamily="34" charset="0"/>
                        <a:buChar char="×"/>
                      </a:pPr>
                      <a:r>
                        <a:rPr lang="en-GB" dirty="0">
                          <a:latin typeface="Times New Roman" pitchFamily="18" charset="0"/>
                          <a:cs typeface="Times New Roman" pitchFamily="18" charset="0"/>
                        </a:rPr>
                        <a:t>We can only detect the presence of brain</a:t>
                      </a:r>
                      <a:r>
                        <a:rPr lang="en-GB" baseline="0" dirty="0">
                          <a:latin typeface="Times New Roman" pitchFamily="18" charset="0"/>
                          <a:cs typeface="Times New Roman" pitchFamily="18" charset="0"/>
                        </a:rPr>
                        <a:t> </a:t>
                      </a:r>
                      <a:r>
                        <a:rPr lang="en-GB" dirty="0">
                          <a:latin typeface="Times New Roman" pitchFamily="18" charset="0"/>
                          <a:cs typeface="Times New Roman" pitchFamily="18" charset="0"/>
                        </a:rPr>
                        <a:t>tumour with radius 24.6mm  and above.</a:t>
                      </a:r>
                    </a:p>
                  </a:txBody>
                  <a:tcPr/>
                </a:tc>
                <a:extLst>
                  <a:ext uri="{0D108BD9-81ED-4DB2-BD59-A6C34878D82A}">
                    <a16:rowId xmlns:a16="http://schemas.microsoft.com/office/drawing/2014/main" val="10001"/>
                  </a:ext>
                </a:extLst>
              </a:tr>
            </a:tbl>
          </a:graphicData>
        </a:graphic>
      </p:graphicFrame>
      <p:sp>
        <p:nvSpPr>
          <p:cNvPr id="4" name="Date Placeholder 3"/>
          <p:cNvSpPr>
            <a:spLocks noGrp="1"/>
          </p:cNvSpPr>
          <p:nvPr>
            <p:ph type="dt" sz="half" idx="10"/>
          </p:nvPr>
        </p:nvSpPr>
        <p:spPr/>
        <p:txBody>
          <a:bodyPr/>
          <a:lstStyle/>
          <a:p>
            <a:pPr>
              <a:defRPr/>
            </a:pPr>
            <a:fld id="{A327C132-4515-47DC-8D53-62C0F76AEC2B}"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dirty="0"/>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4</a:t>
            </a:fld>
            <a:endParaRPr lang="en-US" dirty="0"/>
          </a:p>
        </p:txBody>
      </p:sp>
      <p:sp>
        <p:nvSpPr>
          <p:cNvPr id="7" name="減號 11"/>
          <p:cNvSpPr/>
          <p:nvPr/>
        </p:nvSpPr>
        <p:spPr>
          <a:xfrm>
            <a:off x="-1066800" y="746547"/>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2360654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MINIMUM VALUE</a:t>
            </a:r>
          </a:p>
        </p:txBody>
      </p:sp>
      <p:sp>
        <p:nvSpPr>
          <p:cNvPr id="3" name="Content Placeholder 2"/>
          <p:cNvSpPr>
            <a:spLocks noGrp="1"/>
          </p:cNvSpPr>
          <p:nvPr>
            <p:ph idx="1"/>
          </p:nvPr>
        </p:nvSpPr>
        <p:spPr/>
        <p:txBody>
          <a:bodyPr/>
          <a:lstStyle/>
          <a:p>
            <a:r>
              <a:rPr lang="en-GB" sz="2800" dirty="0">
                <a:latin typeface="Times New Roman" panose="02020603050405020304" pitchFamily="18" charset="0"/>
                <a:cs typeface="Times New Roman" panose="02020603050405020304" pitchFamily="18" charset="0"/>
              </a:rPr>
              <a:t>The minimum</a:t>
            </a:r>
            <a:r>
              <a:rPr lang="en-GB" sz="2800" i="1" dirty="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value is the smallest</a:t>
            </a:r>
            <a:r>
              <a:rPr lang="en-GB" sz="2800" i="1" dirty="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value in the data set.</a:t>
            </a:r>
            <a:endParaRPr lang="en-IN" sz="2800" dirty="0">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p:txBody>
          <a:bodyPr/>
          <a:lstStyle/>
          <a:p>
            <a:pPr>
              <a:defRPr/>
            </a:pPr>
            <a:fld id="{09D49D85-769F-4198-998C-ECFEC2610976}"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40</a:t>
            </a:fld>
            <a:endParaRPr lang="en-US" dirty="0"/>
          </a:p>
        </p:txBody>
      </p:sp>
      <p:pic>
        <p:nvPicPr>
          <p:cNvPr id="7" name="Picture 6"/>
          <p:cNvPicPr/>
          <p:nvPr/>
        </p:nvPicPr>
        <p:blipFill>
          <a:blip r:embed="rId2" cstate="print"/>
          <a:srcRect l="8688" t="12708" r="7454" b="33691"/>
          <a:stretch>
            <a:fillRect/>
          </a:stretch>
        </p:blipFill>
        <p:spPr bwMode="auto">
          <a:xfrm>
            <a:off x="914400" y="2667000"/>
            <a:ext cx="7162800" cy="2438400"/>
          </a:xfrm>
          <a:prstGeom prst="rect">
            <a:avLst/>
          </a:prstGeom>
          <a:noFill/>
          <a:ln w="9525">
            <a:noFill/>
            <a:miter lim="800000"/>
            <a:headEnd/>
            <a:tailEnd/>
          </a:ln>
        </p:spPr>
      </p:pic>
      <p:sp>
        <p:nvSpPr>
          <p:cNvPr id="8" name="減號 11"/>
          <p:cNvSpPr/>
          <p:nvPr/>
        </p:nvSpPr>
        <p:spPr>
          <a:xfrm>
            <a:off x="-990600" y="11430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MAXIMUM VALUE</a:t>
            </a:r>
          </a:p>
        </p:txBody>
      </p:sp>
      <p:sp>
        <p:nvSpPr>
          <p:cNvPr id="3" name="Content Placeholder 2"/>
          <p:cNvSpPr>
            <a:spLocks noGrp="1"/>
          </p:cNvSpPr>
          <p:nvPr>
            <p:ph idx="1"/>
          </p:nvPr>
        </p:nvSpPr>
        <p:spPr/>
        <p:txBody>
          <a:bodyPr/>
          <a:lstStyle/>
          <a:p>
            <a:r>
              <a:rPr lang="en-GB" sz="2800" dirty="0">
                <a:latin typeface="Times New Roman" panose="02020603050405020304" pitchFamily="18" charset="0"/>
                <a:cs typeface="Times New Roman" panose="02020603050405020304" pitchFamily="18" charset="0"/>
              </a:rPr>
              <a:t>The maximum</a:t>
            </a:r>
            <a:r>
              <a:rPr lang="en-GB" sz="2800" i="1" dirty="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value is the largest</a:t>
            </a:r>
            <a:r>
              <a:rPr lang="en-GB" sz="2800" i="1" dirty="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value in the data set.</a:t>
            </a:r>
            <a:endParaRPr lang="en-IN" sz="2800" dirty="0">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p:txBody>
          <a:bodyPr/>
          <a:lstStyle/>
          <a:p>
            <a:pPr>
              <a:defRPr/>
            </a:pPr>
            <a:fld id="{361EC4F3-A9B6-43C1-A2B0-917F3DB8E337}"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41</a:t>
            </a:fld>
            <a:endParaRPr lang="en-US" dirty="0"/>
          </a:p>
        </p:txBody>
      </p:sp>
      <p:pic>
        <p:nvPicPr>
          <p:cNvPr id="7" name="Picture 6"/>
          <p:cNvPicPr/>
          <p:nvPr/>
        </p:nvPicPr>
        <p:blipFill>
          <a:blip r:embed="rId2" cstate="print"/>
          <a:srcRect l="9004" t="12984" r="6833" b="35606"/>
          <a:stretch>
            <a:fillRect/>
          </a:stretch>
        </p:blipFill>
        <p:spPr bwMode="auto">
          <a:xfrm>
            <a:off x="990600" y="2971800"/>
            <a:ext cx="7391400" cy="2514600"/>
          </a:xfrm>
          <a:prstGeom prst="rect">
            <a:avLst/>
          </a:prstGeom>
          <a:noFill/>
          <a:ln w="9525">
            <a:noFill/>
            <a:miter lim="800000"/>
            <a:headEnd/>
            <a:tailEnd/>
          </a:ln>
        </p:spPr>
      </p:pic>
      <p:sp>
        <p:nvSpPr>
          <p:cNvPr id="8" name="減號 11"/>
          <p:cNvSpPr/>
          <p:nvPr/>
        </p:nvSpPr>
        <p:spPr>
          <a:xfrm>
            <a:off x="-990600" y="11430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RMS</a:t>
            </a:r>
          </a:p>
        </p:txBody>
      </p:sp>
      <p:sp>
        <p:nvSpPr>
          <p:cNvPr id="3" name="Content Placeholder 2"/>
          <p:cNvSpPr>
            <a:spLocks noGrp="1"/>
          </p:cNvSpPr>
          <p:nvPr>
            <p:ph idx="1"/>
          </p:nvPr>
        </p:nvSpPr>
        <p:spPr/>
        <p:txBody>
          <a:bodyPr/>
          <a:lstStyle/>
          <a:p>
            <a:r>
              <a:rPr lang="en-GB" sz="2800" dirty="0">
                <a:latin typeface="Times New Roman" panose="02020603050405020304" pitchFamily="18" charset="0"/>
                <a:cs typeface="Times New Roman" panose="02020603050405020304" pitchFamily="18" charset="0"/>
              </a:rPr>
              <a:t>The RMS value of a set of values is the square root of the arithmetic mean of the squares of the values, or the square of the function that defines the continuous waveform.</a:t>
            </a:r>
            <a:endParaRPr lang="en-IN" sz="2800" dirty="0">
              <a:latin typeface="Times New Roman" panose="02020603050405020304" pitchFamily="18" charset="0"/>
              <a:cs typeface="Times New Roman" panose="02020603050405020304" pitchFamily="18" charset="0"/>
            </a:endParaRPr>
          </a:p>
          <a:p>
            <a:pPr marL="0" indent="0">
              <a:buNone/>
            </a:pPr>
            <a:r>
              <a:rPr lang="en-GB"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p:txBody>
          <a:bodyPr/>
          <a:lstStyle/>
          <a:p>
            <a:pPr>
              <a:defRPr/>
            </a:pPr>
            <a:fld id="{5CBAC010-EA84-4DF2-A9EA-4FA69BEB2826}"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42</a:t>
            </a:fld>
            <a:endParaRPr lang="en-US" dirty="0"/>
          </a:p>
        </p:txBody>
      </p:sp>
      <p:pic>
        <p:nvPicPr>
          <p:cNvPr id="7" name="Picture 6"/>
          <p:cNvPicPr/>
          <p:nvPr/>
        </p:nvPicPr>
        <p:blipFill>
          <a:blip r:embed="rId2" cstate="print"/>
          <a:srcRect l="8221" t="12708" r="7298" b="34807"/>
          <a:stretch>
            <a:fillRect/>
          </a:stretch>
        </p:blipFill>
        <p:spPr bwMode="auto">
          <a:xfrm>
            <a:off x="800100" y="3581400"/>
            <a:ext cx="7543800" cy="2209800"/>
          </a:xfrm>
          <a:prstGeom prst="rect">
            <a:avLst/>
          </a:prstGeom>
          <a:noFill/>
          <a:ln w="9525">
            <a:noFill/>
            <a:miter lim="800000"/>
            <a:headEnd/>
            <a:tailEnd/>
          </a:ln>
        </p:spPr>
      </p:pic>
      <p:sp>
        <p:nvSpPr>
          <p:cNvPr id="8" name="減號 11"/>
          <p:cNvSpPr/>
          <p:nvPr/>
        </p:nvSpPr>
        <p:spPr>
          <a:xfrm>
            <a:off x="-990600" y="11430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CREST FACTOR</a:t>
            </a:r>
          </a:p>
        </p:txBody>
      </p:sp>
      <p:sp>
        <p:nvSpPr>
          <p:cNvPr id="3" name="Content Placeholder 2"/>
          <p:cNvSpPr>
            <a:spLocks noGrp="1"/>
          </p:cNvSpPr>
          <p:nvPr>
            <p:ph idx="1"/>
          </p:nvPr>
        </p:nvSpPr>
        <p:spPr/>
        <p:txBody>
          <a:bodyPr/>
          <a:lstStyle/>
          <a:p>
            <a:r>
              <a:rPr lang="en-GB" sz="2800" dirty="0">
                <a:latin typeface="Times New Roman" panose="02020603050405020304" pitchFamily="18" charset="0"/>
                <a:cs typeface="Times New Roman" panose="02020603050405020304" pitchFamily="18" charset="0"/>
              </a:rPr>
              <a:t>Crest factor is usually expressed in decibels, so it's defined as the level difference between the RMS and the peak value of the waveform</a:t>
            </a:r>
            <a:r>
              <a:rPr lang="en-GB"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p:txBody>
          <a:bodyPr/>
          <a:lstStyle/>
          <a:p>
            <a:pPr>
              <a:defRPr/>
            </a:pPr>
            <a:fld id="{D548B7C7-0D38-4A4D-B398-949CF5DFEAE9}"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43</a:t>
            </a:fld>
            <a:endParaRPr lang="en-US" dirty="0"/>
          </a:p>
        </p:txBody>
      </p:sp>
      <p:pic>
        <p:nvPicPr>
          <p:cNvPr id="7" name="Picture 6"/>
          <p:cNvPicPr/>
          <p:nvPr/>
        </p:nvPicPr>
        <p:blipFill>
          <a:blip r:embed="rId2" cstate="print"/>
          <a:srcRect l="8067" t="12155" r="7454" b="35072"/>
          <a:stretch>
            <a:fillRect/>
          </a:stretch>
        </p:blipFill>
        <p:spPr bwMode="auto">
          <a:xfrm>
            <a:off x="836122" y="3352800"/>
            <a:ext cx="7543800" cy="2362200"/>
          </a:xfrm>
          <a:prstGeom prst="rect">
            <a:avLst/>
          </a:prstGeom>
          <a:noFill/>
          <a:ln w="9525">
            <a:noFill/>
            <a:miter lim="800000"/>
            <a:headEnd/>
            <a:tailEnd/>
          </a:ln>
        </p:spPr>
      </p:pic>
      <p:sp>
        <p:nvSpPr>
          <p:cNvPr id="8" name="減號 11"/>
          <p:cNvSpPr/>
          <p:nvPr/>
        </p:nvSpPr>
        <p:spPr>
          <a:xfrm>
            <a:off x="-990600" y="11430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COVARIANCE</a:t>
            </a:r>
          </a:p>
        </p:txBody>
      </p:sp>
      <p:sp>
        <p:nvSpPr>
          <p:cNvPr id="3" name="Content Placeholder 2"/>
          <p:cNvSpPr>
            <a:spLocks noGrp="1"/>
          </p:cNvSpPr>
          <p:nvPr>
            <p:ph idx="1"/>
          </p:nvPr>
        </p:nvSpPr>
        <p:spPr/>
        <p:txBody>
          <a:bodyPr/>
          <a:lstStyle/>
          <a:p>
            <a:r>
              <a:rPr lang="en-GB" sz="2800" dirty="0">
                <a:latin typeface="Times New Roman" panose="02020603050405020304" pitchFamily="18" charset="0"/>
                <a:cs typeface="Times New Roman" panose="02020603050405020304" pitchFamily="18" charset="0"/>
              </a:rPr>
              <a:t>Covariance is a measure of how changes in one variable are associated with changes in a second variable. </a:t>
            </a:r>
            <a:endParaRPr lang="en-IN" sz="2800" dirty="0">
              <a:latin typeface="Times New Roman" panose="02020603050405020304" pitchFamily="18" charset="0"/>
              <a:cs typeface="Times New Roman" panose="02020603050405020304" pitchFamily="18" charset="0"/>
            </a:endParaRPr>
          </a:p>
          <a:p>
            <a:endParaRPr lang="en-IN" dirty="0"/>
          </a:p>
        </p:txBody>
      </p:sp>
      <p:sp>
        <p:nvSpPr>
          <p:cNvPr id="4" name="Date Placeholder 3"/>
          <p:cNvSpPr>
            <a:spLocks noGrp="1"/>
          </p:cNvSpPr>
          <p:nvPr>
            <p:ph type="dt" sz="half" idx="10"/>
          </p:nvPr>
        </p:nvSpPr>
        <p:spPr/>
        <p:txBody>
          <a:bodyPr/>
          <a:lstStyle/>
          <a:p>
            <a:pPr>
              <a:defRPr/>
            </a:pPr>
            <a:fld id="{E976D91F-FC70-4859-8991-2B969179CAD7}"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44</a:t>
            </a:fld>
            <a:endParaRPr lang="en-US" dirty="0"/>
          </a:p>
        </p:txBody>
      </p:sp>
      <p:pic>
        <p:nvPicPr>
          <p:cNvPr id="7" name="Picture 6"/>
          <p:cNvPicPr/>
          <p:nvPr/>
        </p:nvPicPr>
        <p:blipFill>
          <a:blip r:embed="rId2" cstate="print"/>
          <a:srcRect l="8070" t="12708" r="6833" b="33948"/>
          <a:stretch>
            <a:fillRect/>
          </a:stretch>
        </p:blipFill>
        <p:spPr bwMode="auto">
          <a:xfrm>
            <a:off x="836122" y="3352800"/>
            <a:ext cx="7543800" cy="2052084"/>
          </a:xfrm>
          <a:prstGeom prst="rect">
            <a:avLst/>
          </a:prstGeom>
          <a:noFill/>
          <a:ln w="9525">
            <a:noFill/>
            <a:miter lim="800000"/>
            <a:headEnd/>
            <a:tailEnd/>
          </a:ln>
        </p:spPr>
      </p:pic>
      <p:sp>
        <p:nvSpPr>
          <p:cNvPr id="8" name="減號 11"/>
          <p:cNvSpPr/>
          <p:nvPr/>
        </p:nvSpPr>
        <p:spPr>
          <a:xfrm>
            <a:off x="-990600" y="11430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b="1" dirty="0">
                <a:latin typeface="Times New Roman" panose="02020603050405020304" pitchFamily="18" charset="0"/>
                <a:cs typeface="Times New Roman" panose="02020603050405020304" pitchFamily="18" charset="0"/>
              </a:rPr>
              <a:t>CORRELATION COEFFICIENT</a:t>
            </a:r>
          </a:p>
        </p:txBody>
      </p:sp>
      <p:sp>
        <p:nvSpPr>
          <p:cNvPr id="3" name="Content Placeholder 2"/>
          <p:cNvSpPr>
            <a:spLocks noGrp="1"/>
          </p:cNvSpPr>
          <p:nvPr>
            <p:ph idx="1"/>
          </p:nvPr>
        </p:nvSpPr>
        <p:spPr/>
        <p:txBody>
          <a:bodyPr>
            <a:normAutofit/>
          </a:bodyPr>
          <a:lstStyle/>
          <a:p>
            <a:r>
              <a:rPr lang="en-GB" sz="2800" dirty="0">
                <a:latin typeface="Times New Roman" panose="02020603050405020304" pitchFamily="18" charset="0"/>
                <a:cs typeface="Times New Roman" panose="02020603050405020304" pitchFamily="18" charset="0"/>
              </a:rPr>
              <a:t>The correlation coefficient measures the strength and direction of a linear relationship between two variables on a scatter plot.</a:t>
            </a:r>
            <a:r>
              <a:rPr lang="en-GB" sz="2800" dirty="0"/>
              <a:t> </a:t>
            </a:r>
            <a:endParaRPr lang="en-IN" sz="2800" dirty="0"/>
          </a:p>
          <a:p>
            <a:endParaRPr lang="en-IN" sz="2800" dirty="0"/>
          </a:p>
        </p:txBody>
      </p:sp>
      <p:sp>
        <p:nvSpPr>
          <p:cNvPr id="4" name="Date Placeholder 3"/>
          <p:cNvSpPr>
            <a:spLocks noGrp="1"/>
          </p:cNvSpPr>
          <p:nvPr>
            <p:ph type="dt" sz="half" idx="10"/>
          </p:nvPr>
        </p:nvSpPr>
        <p:spPr/>
        <p:txBody>
          <a:bodyPr/>
          <a:lstStyle/>
          <a:p>
            <a:pPr>
              <a:defRPr/>
            </a:pPr>
            <a:fld id="{4E056768-8B1F-4587-8BEC-7CD85327A427}"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45</a:t>
            </a:fld>
            <a:endParaRPr lang="en-US" dirty="0"/>
          </a:p>
        </p:txBody>
      </p:sp>
      <p:pic>
        <p:nvPicPr>
          <p:cNvPr id="7" name="Picture 6"/>
          <p:cNvPicPr/>
          <p:nvPr/>
        </p:nvPicPr>
        <p:blipFill>
          <a:blip r:embed="rId2" cstate="print"/>
          <a:srcRect l="8069" t="12431" r="7144" b="33405"/>
          <a:stretch>
            <a:fillRect/>
          </a:stretch>
        </p:blipFill>
        <p:spPr bwMode="auto">
          <a:xfrm>
            <a:off x="912322" y="3352800"/>
            <a:ext cx="7391400" cy="2209800"/>
          </a:xfrm>
          <a:prstGeom prst="rect">
            <a:avLst/>
          </a:prstGeom>
          <a:noFill/>
          <a:ln w="9525">
            <a:noFill/>
            <a:miter lim="800000"/>
            <a:headEnd/>
            <a:tailEnd/>
          </a:ln>
        </p:spPr>
      </p:pic>
      <p:sp>
        <p:nvSpPr>
          <p:cNvPr id="8" name="減號 11"/>
          <p:cNvSpPr/>
          <p:nvPr/>
        </p:nvSpPr>
        <p:spPr>
          <a:xfrm>
            <a:off x="-990600" y="1143000"/>
            <a:ext cx="11197244" cy="609600"/>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74638"/>
            <a:ext cx="8229600" cy="944562"/>
          </a:xfrm>
        </p:spPr>
        <p:txBody>
          <a:bodyPr/>
          <a:lstStyle/>
          <a:p>
            <a:r>
              <a:rPr lang="en-US" b="1" dirty="0">
                <a:latin typeface="Times New Roman" pitchFamily="18" charset="0"/>
                <a:ea typeface="新細明體"/>
                <a:cs typeface="Times New Roman" pitchFamily="18" charset="0"/>
              </a:rPr>
              <a:t>TOOLS REQUIRED</a:t>
            </a:r>
            <a:endParaRPr lang="en-US" dirty="0">
              <a:ea typeface="新細明體"/>
            </a:endParaRPr>
          </a:p>
        </p:txBody>
      </p:sp>
      <p:sp>
        <p:nvSpPr>
          <p:cNvPr id="20483" name="Content Placeholder 2"/>
          <p:cNvSpPr>
            <a:spLocks noGrp="1"/>
          </p:cNvSpPr>
          <p:nvPr>
            <p:ph idx="1"/>
          </p:nvPr>
        </p:nvSpPr>
        <p:spPr>
          <a:xfrm>
            <a:off x="457200" y="1828801"/>
            <a:ext cx="8229600" cy="4297363"/>
          </a:xfrm>
        </p:spPr>
        <p:txBody>
          <a:bodyPr/>
          <a:lstStyle/>
          <a:p>
            <a:pPr eaLnBrk="1" hangingPunct="1">
              <a:buNone/>
            </a:pPr>
            <a:endParaRPr lang="en-GB" sz="2400" dirty="0">
              <a:latin typeface="Times New Roman" pitchFamily="18" charset="0"/>
              <a:cs typeface="Times New Roman" pitchFamily="18" charset="0"/>
            </a:endParaRPr>
          </a:p>
          <a:p>
            <a:pPr eaLnBrk="1" hangingPunct="1"/>
            <a:r>
              <a:rPr lang="en-GB" sz="2400" dirty="0">
                <a:latin typeface="Times New Roman" pitchFamily="18" charset="0"/>
                <a:cs typeface="Times New Roman" pitchFamily="18" charset="0"/>
              </a:rPr>
              <a:t>CST Microwave Studio </a:t>
            </a:r>
          </a:p>
          <a:p>
            <a:pPr eaLnBrk="1" hangingPunct="1"/>
            <a:r>
              <a:rPr lang="en-GB" sz="2400" dirty="0">
                <a:latin typeface="Times New Roman" pitchFamily="18" charset="0"/>
                <a:cs typeface="Times New Roman" pitchFamily="18" charset="0"/>
              </a:rPr>
              <a:t>MATLAB</a:t>
            </a:r>
          </a:p>
          <a:p>
            <a:pPr eaLnBrk="1" hangingPunct="1">
              <a:buNone/>
            </a:pPr>
            <a:endParaRPr lang="en-GB" sz="2400" dirty="0"/>
          </a:p>
          <a:p>
            <a:pPr eaLnBrk="1" hangingPunct="1"/>
            <a:endParaRPr lang="en-US" sz="2400" dirty="0">
              <a:latin typeface="Times New Roman" pitchFamily="18" charset="0"/>
              <a:ea typeface="新細明體"/>
              <a:cs typeface="Times New Roman" pitchFamily="18" charset="0"/>
            </a:endParaRPr>
          </a:p>
        </p:txBody>
      </p:sp>
      <p:sp>
        <p:nvSpPr>
          <p:cNvPr id="6" name="Slide Number Placeholder 5"/>
          <p:cNvSpPr>
            <a:spLocks noGrp="1"/>
          </p:cNvSpPr>
          <p:nvPr>
            <p:ph type="sldNum" sz="quarter" idx="12"/>
          </p:nvPr>
        </p:nvSpPr>
        <p:spPr/>
        <p:txBody>
          <a:bodyPr/>
          <a:lstStyle/>
          <a:p>
            <a:pPr>
              <a:defRPr/>
            </a:pPr>
            <a:fld id="{CE96943F-8226-4006-8F13-EF8A1091693A}" type="slidenum">
              <a:rPr lang="en-US" altLang="zh-TW" smtClean="0"/>
              <a:pPr>
                <a:defRPr/>
              </a:pPr>
              <a:t>46</a:t>
            </a:fld>
            <a:endParaRPr lang="en-US" altLang="zh-TW" dirty="0"/>
          </a:p>
        </p:txBody>
      </p:sp>
      <p:sp>
        <p:nvSpPr>
          <p:cNvPr id="7" name="減號 11"/>
          <p:cNvSpPr/>
          <p:nvPr/>
        </p:nvSpPr>
        <p:spPr>
          <a:xfrm>
            <a:off x="-1066800" y="12954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9" name="Date Placeholder 8"/>
          <p:cNvSpPr>
            <a:spLocks noGrp="1"/>
          </p:cNvSpPr>
          <p:nvPr>
            <p:ph type="dt" sz="half" idx="10"/>
          </p:nvPr>
        </p:nvSpPr>
        <p:spPr/>
        <p:txBody>
          <a:bodyPr/>
          <a:lstStyle/>
          <a:p>
            <a:pPr>
              <a:defRPr/>
            </a:pPr>
            <a:fld id="{D939B883-A0F7-4E15-91D6-AD9606634C95}" type="datetime1">
              <a:rPr lang="en-US" smtClean="0"/>
              <a:pPr>
                <a:defRPr/>
              </a:pPr>
              <a:t>3/25/2019</a:t>
            </a:fld>
            <a:endParaRPr lang="en-US" dirty="0"/>
          </a:p>
        </p:txBody>
      </p:sp>
      <p:sp>
        <p:nvSpPr>
          <p:cNvPr id="10" name="Footer Placeholder 9"/>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Times New Roman" pitchFamily="18" charset="0"/>
                <a:cs typeface="Times New Roman" pitchFamily="18" charset="0"/>
              </a:rPr>
              <a:t>CONCLUSION</a:t>
            </a:r>
          </a:p>
        </p:txBody>
      </p:sp>
      <p:sp>
        <p:nvSpPr>
          <p:cNvPr id="3" name="Content Placeholder 2"/>
          <p:cNvSpPr>
            <a:spLocks noGrp="1"/>
          </p:cNvSpPr>
          <p:nvPr>
            <p:ph idx="1"/>
          </p:nvPr>
        </p:nvSpPr>
        <p:spPr/>
        <p:txBody>
          <a:bodyPr>
            <a:normAutofit fontScale="92500" lnSpcReduction="10000"/>
          </a:bodyPr>
          <a:lstStyle/>
          <a:p>
            <a:pPr algn="just"/>
            <a:r>
              <a:rPr lang="en-IN" sz="2800" dirty="0">
                <a:latin typeface="Times New Roman" pitchFamily="18" charset="0"/>
                <a:cs typeface="Times New Roman" pitchFamily="18" charset="0"/>
              </a:rPr>
              <a:t>We designed and simulated an UWB pentagon antenna with little modifications in patch and ground in order to improve the bandwidth and directivity and it is fabricated on FR-4 substrate. </a:t>
            </a:r>
          </a:p>
          <a:p>
            <a:pPr algn="just"/>
            <a:r>
              <a:rPr lang="en-IN" sz="2800" dirty="0">
                <a:latin typeface="Times New Roman" pitchFamily="18" charset="0"/>
                <a:cs typeface="Times New Roman" pitchFamily="18" charset="0"/>
              </a:rPr>
              <a:t>The human head phantom designed with and without tumour was tested with the designed antenna. </a:t>
            </a:r>
          </a:p>
          <a:p>
            <a:pPr algn="just"/>
            <a:r>
              <a:rPr lang="en-IN" sz="2800" dirty="0">
                <a:latin typeface="Times New Roman" pitchFamily="18" charset="0"/>
                <a:cs typeface="Times New Roman" pitchFamily="18" charset="0"/>
              </a:rPr>
              <a:t>The various response (with and without tumour) observed by the antenna were analysed using MATLAB.</a:t>
            </a:r>
          </a:p>
          <a:p>
            <a:pPr algn="just"/>
            <a:r>
              <a:rPr lang="en-IN" sz="2800" dirty="0">
                <a:latin typeface="Times New Roman" pitchFamily="18" charset="0"/>
                <a:cs typeface="Times New Roman" pitchFamily="18" charset="0"/>
              </a:rPr>
              <a:t> From the response of simulated reflection coefficient we found the statistical differences between the normal head and tumorous head.</a:t>
            </a:r>
          </a:p>
          <a:p>
            <a:endParaRPr lang="en-IN" dirty="0"/>
          </a:p>
        </p:txBody>
      </p:sp>
      <p:sp>
        <p:nvSpPr>
          <p:cNvPr id="4" name="Date Placeholder 3"/>
          <p:cNvSpPr>
            <a:spLocks noGrp="1"/>
          </p:cNvSpPr>
          <p:nvPr>
            <p:ph type="dt" sz="half" idx="10"/>
          </p:nvPr>
        </p:nvSpPr>
        <p:spPr/>
        <p:txBody>
          <a:bodyPr/>
          <a:lstStyle/>
          <a:p>
            <a:pPr>
              <a:defRPr/>
            </a:pPr>
            <a:fld id="{D7B1544D-DF47-4594-8F8A-CB140634159A}"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47</a:t>
            </a:fld>
            <a:endParaRPr lang="en-US" dirty="0"/>
          </a:p>
        </p:txBody>
      </p:sp>
      <p:sp>
        <p:nvSpPr>
          <p:cNvPr id="7" name="減號 11"/>
          <p:cNvSpPr/>
          <p:nvPr/>
        </p:nvSpPr>
        <p:spPr>
          <a:xfrm>
            <a:off x="-1026622" y="1077727"/>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FUTURE WORK</a:t>
            </a:r>
          </a:p>
        </p:txBody>
      </p:sp>
      <p:sp>
        <p:nvSpPr>
          <p:cNvPr id="3" name="Content Placeholder 2"/>
          <p:cNvSpPr>
            <a:spLocks noGrp="1"/>
          </p:cNvSpPr>
          <p:nvPr>
            <p:ph idx="1"/>
          </p:nvPr>
        </p:nvSpPr>
        <p:spPr>
          <a:xfrm>
            <a:off x="457200" y="2057400"/>
            <a:ext cx="8229600" cy="4068765"/>
          </a:xfrm>
        </p:spPr>
        <p:txBody>
          <a:bodyPr/>
          <a:lstStyle/>
          <a:p>
            <a:pPr marL="0" indent="0">
              <a:buNone/>
            </a:pPr>
            <a:r>
              <a:rPr lang="en-GB" dirty="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The future work of our project is to find the accurate position and size of tumour. By using different material as substrate the gain, return loss, directivity can be further increased in order to analyse very minute sized tumours</a:t>
            </a:r>
            <a:r>
              <a:rPr lang="en-GB" sz="2800" dirty="0"/>
              <a:t>.</a:t>
            </a:r>
          </a:p>
        </p:txBody>
      </p:sp>
      <p:sp>
        <p:nvSpPr>
          <p:cNvPr id="4" name="Date Placeholder 3"/>
          <p:cNvSpPr>
            <a:spLocks noGrp="1"/>
          </p:cNvSpPr>
          <p:nvPr>
            <p:ph type="dt" sz="half" idx="10"/>
          </p:nvPr>
        </p:nvSpPr>
        <p:spPr/>
        <p:txBody>
          <a:bodyPr/>
          <a:lstStyle/>
          <a:p>
            <a:pPr>
              <a:defRPr/>
            </a:pPr>
            <a:fld id="{59D3C663-E199-47C1-B6E1-1F0A20532AAA}" type="datetime1">
              <a:rPr lang="en-US" smtClean="0"/>
              <a:pPr>
                <a:defRPr/>
              </a:pPr>
              <a:t>3/25/2019</a:t>
            </a:fld>
            <a:endParaRPr lang="en-US" dirty="0"/>
          </a:p>
        </p:txBody>
      </p:sp>
      <p:sp>
        <p:nvSpPr>
          <p:cNvPr id="5" name="Footer Placeholder 4"/>
          <p:cNvSpPr>
            <a:spLocks noGrp="1"/>
          </p:cNvSpPr>
          <p:nvPr>
            <p:ph type="ftr" sz="quarter" idx="11"/>
          </p:nvPr>
        </p:nvSpPr>
        <p:spPr/>
        <p:txBody>
          <a:bodyPr/>
          <a:lstStyle/>
          <a:p>
            <a:pPr>
              <a:defRPr/>
            </a:pPr>
            <a:r>
              <a:rPr lang="en-IN" dirty="0"/>
              <a:t>BATCH 45</a:t>
            </a:r>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48</a:t>
            </a:fld>
            <a:endParaRPr lang="en-US" dirty="0"/>
          </a:p>
        </p:txBody>
      </p:sp>
      <p:sp>
        <p:nvSpPr>
          <p:cNvPr id="7" name="減號 11"/>
          <p:cNvSpPr/>
          <p:nvPr/>
        </p:nvSpPr>
        <p:spPr>
          <a:xfrm>
            <a:off x="-1026622" y="1077727"/>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16610415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74638"/>
            <a:ext cx="8229600" cy="944562"/>
          </a:xfrm>
        </p:spPr>
        <p:txBody>
          <a:bodyPr/>
          <a:lstStyle/>
          <a:p>
            <a:r>
              <a:rPr lang="en-US" b="1" dirty="0">
                <a:latin typeface="Times New Roman" pitchFamily="18" charset="0"/>
                <a:ea typeface="新細明體"/>
                <a:cs typeface="Times New Roman" pitchFamily="18" charset="0"/>
              </a:rPr>
              <a:t>REFERENCES</a:t>
            </a:r>
            <a:endParaRPr lang="en-US" dirty="0">
              <a:ea typeface="新細明體"/>
            </a:endParaRPr>
          </a:p>
        </p:txBody>
      </p:sp>
      <p:sp>
        <p:nvSpPr>
          <p:cNvPr id="21507" name="Content Placeholder 2"/>
          <p:cNvSpPr>
            <a:spLocks noGrp="1"/>
          </p:cNvSpPr>
          <p:nvPr>
            <p:ph idx="1"/>
          </p:nvPr>
        </p:nvSpPr>
        <p:spPr>
          <a:xfrm>
            <a:off x="457200" y="1725799"/>
            <a:ext cx="8229600" cy="4630551"/>
          </a:xfrm>
        </p:spPr>
        <p:txBody>
          <a:bodyPr>
            <a:normAutofit fontScale="92500" lnSpcReduction="10000"/>
          </a:bodyPr>
          <a:lstStyle/>
          <a:p>
            <a:r>
              <a:rPr lang="en-GB" sz="1800" dirty="0">
                <a:latin typeface="Times New Roman" pitchFamily="18" charset="0"/>
                <a:cs typeface="Times New Roman" pitchFamily="18" charset="0"/>
              </a:rPr>
              <a:t>Eng. M. A. Shokry, Prof. Dr. A. M. M. A. Allam “UWB Antenna for Brain stroke and Brain Tumour Detection“ Faculty of Information Engineering and Technology German University in Cairo Cairo,Egypt, 2016</a:t>
            </a:r>
            <a:r>
              <a:rPr lang="en-GB" sz="1800" dirty="0"/>
              <a:t>.</a:t>
            </a:r>
          </a:p>
          <a:p>
            <a:r>
              <a:rPr lang="en-GB" sz="1800" dirty="0">
                <a:latin typeface="Times New Roman" pitchFamily="18" charset="0"/>
                <a:cs typeface="Times New Roman" pitchFamily="18" charset="0"/>
              </a:rPr>
              <a:t>Adhitya Satria Pratama, Muhammad Firdaus S. Lubis, Fitri Yuli Zulkifli, Eko Tjipto Rahardjo” A UWB Antenna for Microwave Brain Imaging” Universitas Indonesia Kampus UI Depok, West Java, Indonesia, 2015. </a:t>
            </a:r>
          </a:p>
          <a:p>
            <a:r>
              <a:rPr lang="en-GB" sz="1800" dirty="0">
                <a:latin typeface="Times New Roman" pitchFamily="18" charset="0"/>
                <a:cs typeface="Times New Roman" pitchFamily="18" charset="0"/>
              </a:rPr>
              <a:t>Mohammed A. Alzabidi, Maged Aldhaeebi and Ibrahim Elshafiey “Optimization of UWB Vivaldi Antenna for Tumor Detection“ Department of Electrical Engineering King Saud University Riyadh, Saudi Arabia,2013.</a:t>
            </a:r>
          </a:p>
          <a:p>
            <a:r>
              <a:rPr lang="en-GB" sz="1800" dirty="0">
                <a:latin typeface="Times New Roman" pitchFamily="18" charset="0"/>
                <a:cs typeface="Times New Roman" pitchFamily="18" charset="0"/>
              </a:rPr>
              <a:t>Haoyu Zhang, Brian Flynn, Ahmet T. Erdogan, Tughrul Arslan” Microwave Imaging for Brain Tumour Detection Using an UWB Vivaldi Antenna Array” Advanced Smart Antenna Technologies Research Group, School of Engineering, The University of Edinburgh, EH9 3JL, UK, 12-13 November 2012.</a:t>
            </a:r>
          </a:p>
          <a:p>
            <a:pPr algn="just">
              <a:spcBef>
                <a:spcPct val="0"/>
              </a:spcBef>
            </a:pPr>
            <a:r>
              <a:rPr lang="en-US" sz="1800" dirty="0">
                <a:latin typeface="Times New Roman" pitchFamily="18" charset="0"/>
                <a:ea typeface="新細明體"/>
                <a:cs typeface="Times New Roman" pitchFamily="18" charset="0"/>
              </a:rPr>
              <a:t>Haoyu Zhang, Ahmed O. El-</a:t>
            </a:r>
            <a:r>
              <a:rPr lang="en-US" sz="1800" dirty="0" err="1">
                <a:latin typeface="Times New Roman" pitchFamily="18" charset="0"/>
                <a:ea typeface="新細明體"/>
                <a:cs typeface="Times New Roman" pitchFamily="18" charset="0"/>
              </a:rPr>
              <a:t>Rayis</a:t>
            </a:r>
            <a:r>
              <a:rPr lang="en-US" sz="1800" dirty="0">
                <a:latin typeface="Times New Roman" pitchFamily="18" charset="0"/>
                <a:ea typeface="新細明體"/>
                <a:cs typeface="Times New Roman" pitchFamily="18" charset="0"/>
              </a:rPr>
              <a:t>, Nakul Haridas, Nurul H. Noordin, Ahmet T. Erdogan, Tughrul Arslan “A Smart Antenna Array for Brain Cancer Detection”</a:t>
            </a:r>
            <a:r>
              <a:rPr lang="en-GB" sz="1800" dirty="0">
                <a:latin typeface="Times New Roman" pitchFamily="18" charset="0"/>
                <a:ea typeface="新細明體"/>
                <a:cs typeface="Times New Roman" pitchFamily="18" charset="0"/>
              </a:rPr>
              <a:t> Advanced Smart Antenna Technologies Research Group, School of Engineering, The University of Edinburgh, EH9 3JL, UK, 2011</a:t>
            </a:r>
            <a:endParaRPr lang="en-US" sz="1800" dirty="0">
              <a:latin typeface="Times New Roman" pitchFamily="18" charset="0"/>
              <a:ea typeface="新細明體"/>
              <a:cs typeface="Times New Roman" pitchFamily="18" charset="0"/>
            </a:endParaRPr>
          </a:p>
        </p:txBody>
      </p:sp>
      <p:sp>
        <p:nvSpPr>
          <p:cNvPr id="6" name="Slide Number Placeholder 5"/>
          <p:cNvSpPr>
            <a:spLocks noGrp="1"/>
          </p:cNvSpPr>
          <p:nvPr>
            <p:ph type="sldNum" sz="quarter" idx="12"/>
          </p:nvPr>
        </p:nvSpPr>
        <p:spPr/>
        <p:txBody>
          <a:bodyPr/>
          <a:lstStyle/>
          <a:p>
            <a:pPr>
              <a:defRPr/>
            </a:pPr>
            <a:fld id="{91D9041D-7FD8-43BA-A6F5-2E5C5ABA9E34}" type="slidenum">
              <a:rPr lang="en-US" altLang="zh-TW" smtClean="0"/>
              <a:pPr>
                <a:defRPr/>
              </a:pPr>
              <a:t>49</a:t>
            </a:fld>
            <a:endParaRPr lang="en-US" altLang="zh-TW" dirty="0"/>
          </a:p>
        </p:txBody>
      </p:sp>
      <p:sp>
        <p:nvSpPr>
          <p:cNvPr id="7" name="減號 11"/>
          <p:cNvSpPr/>
          <p:nvPr/>
        </p:nvSpPr>
        <p:spPr>
          <a:xfrm>
            <a:off x="-1026622" y="1077727"/>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9" name="Date Placeholder 8"/>
          <p:cNvSpPr>
            <a:spLocks noGrp="1"/>
          </p:cNvSpPr>
          <p:nvPr>
            <p:ph type="dt" sz="half" idx="10"/>
          </p:nvPr>
        </p:nvSpPr>
        <p:spPr/>
        <p:txBody>
          <a:bodyPr/>
          <a:lstStyle/>
          <a:p>
            <a:pPr>
              <a:defRPr/>
            </a:pPr>
            <a:fld id="{619C8BC5-D82B-44D5-8C1C-16935A9A1786}" type="datetime1">
              <a:rPr lang="en-US" smtClean="0"/>
              <a:pPr>
                <a:defRPr/>
              </a:pPr>
              <a:t>3/25/2019</a:t>
            </a:fld>
            <a:endParaRPr lang="en-US" dirty="0"/>
          </a:p>
        </p:txBody>
      </p:sp>
      <p:sp>
        <p:nvSpPr>
          <p:cNvPr id="10" name="Footer Placeholder 9"/>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022" y="190500"/>
            <a:ext cx="8229600" cy="838200"/>
          </a:xfrm>
        </p:spPr>
        <p:txBody>
          <a:bodyPr/>
          <a:lstStyle/>
          <a:p>
            <a:r>
              <a:rPr lang="en-US" b="1" dirty="0">
                <a:latin typeface="Times New Roman" pitchFamily="18" charset="0"/>
                <a:ea typeface="新細明體"/>
                <a:cs typeface="Times New Roman" pitchFamily="18" charset="0"/>
              </a:rPr>
              <a:t>LITERATURE REVIEW</a:t>
            </a:r>
            <a:endParaRPr lang="en-GB" dirty="0"/>
          </a:p>
        </p:txBody>
      </p:sp>
      <p:sp>
        <p:nvSpPr>
          <p:cNvPr id="4" name="Date Placeholder 3"/>
          <p:cNvSpPr>
            <a:spLocks noGrp="1"/>
          </p:cNvSpPr>
          <p:nvPr>
            <p:ph type="dt" sz="half" idx="10"/>
          </p:nvPr>
        </p:nvSpPr>
        <p:spPr/>
        <p:txBody>
          <a:bodyPr/>
          <a:lstStyle/>
          <a:p>
            <a:pPr>
              <a:defRPr/>
            </a:pPr>
            <a:fld id="{ECE9CBCB-8BB4-42AC-ADF5-208C6A0682F5}"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5</a:t>
            </a:fld>
            <a:endParaRPr lang="en-US" dirty="0"/>
          </a:p>
        </p:txBody>
      </p:sp>
      <p:sp>
        <p:nvSpPr>
          <p:cNvPr id="7"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endParaRPr lang="en-GB" dirty="0"/>
          </a:p>
        </p:txBody>
      </p:sp>
      <p:sp>
        <p:nvSpPr>
          <p:cNvPr id="8" name="減號 11"/>
          <p:cNvSpPr/>
          <p:nvPr/>
        </p:nvSpPr>
        <p:spPr>
          <a:xfrm>
            <a:off x="-1066800" y="746547"/>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graphicFrame>
        <p:nvGraphicFramePr>
          <p:cNvPr id="9" name="Content Placeholder 10"/>
          <p:cNvGraphicFramePr>
            <a:graphicFrameLocks/>
          </p:cNvGraphicFramePr>
          <p:nvPr>
            <p:extLst>
              <p:ext uri="{D42A27DB-BD31-4B8C-83A1-F6EECF244321}">
                <p14:modId xmlns:p14="http://schemas.microsoft.com/office/powerpoint/2010/main" val="2969371376"/>
              </p:ext>
            </p:extLst>
          </p:nvPr>
        </p:nvGraphicFramePr>
        <p:xfrm>
          <a:off x="609600" y="1371600"/>
          <a:ext cx="7701658" cy="457200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887486">
                  <a:extLst>
                    <a:ext uri="{9D8B030D-6E8A-4147-A177-3AD203B41FA5}">
                      <a16:colId xmlns:a16="http://schemas.microsoft.com/office/drawing/2014/main" val="20002"/>
                    </a:ext>
                  </a:extLst>
                </a:gridCol>
                <a:gridCol w="1152768">
                  <a:extLst>
                    <a:ext uri="{9D8B030D-6E8A-4147-A177-3AD203B41FA5}">
                      <a16:colId xmlns:a16="http://schemas.microsoft.com/office/drawing/2014/main" val="20003"/>
                    </a:ext>
                  </a:extLst>
                </a:gridCol>
                <a:gridCol w="1427587">
                  <a:extLst>
                    <a:ext uri="{9D8B030D-6E8A-4147-A177-3AD203B41FA5}">
                      <a16:colId xmlns:a16="http://schemas.microsoft.com/office/drawing/2014/main" val="20004"/>
                    </a:ext>
                  </a:extLst>
                </a:gridCol>
                <a:gridCol w="2176417">
                  <a:extLst>
                    <a:ext uri="{9D8B030D-6E8A-4147-A177-3AD203B41FA5}">
                      <a16:colId xmlns:a16="http://schemas.microsoft.com/office/drawing/2014/main" val="20005"/>
                    </a:ext>
                  </a:extLst>
                </a:gridCol>
              </a:tblGrid>
              <a:tr h="534177">
                <a:tc>
                  <a:txBody>
                    <a:bodyPr/>
                    <a:lstStyle/>
                    <a:p>
                      <a:pPr algn="ctr"/>
                      <a:r>
                        <a:rPr lang="en-GB" dirty="0">
                          <a:latin typeface="Times New Roman" panose="02020603050405020304" pitchFamily="18" charset="0"/>
                          <a:cs typeface="Times New Roman" panose="02020603050405020304" pitchFamily="18" charset="0"/>
                        </a:rPr>
                        <a:t>S.NO</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TITLE</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YEAR</a:t>
                      </a:r>
                      <a:r>
                        <a:rPr lang="en-GB" baseline="0" dirty="0">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AUTHOR NAME</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JOURNAL NAME</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REMARKS</a:t>
                      </a:r>
                    </a:p>
                  </a:txBody>
                  <a:tcPr>
                    <a:solidFill>
                      <a:schemeClr val="bg1">
                        <a:lumMod val="85000"/>
                      </a:schemeClr>
                    </a:solidFill>
                  </a:tcPr>
                </a:tc>
                <a:extLst>
                  <a:ext uri="{0D108BD9-81ED-4DB2-BD59-A6C34878D82A}">
                    <a16:rowId xmlns:a16="http://schemas.microsoft.com/office/drawing/2014/main" val="10000"/>
                  </a:ext>
                </a:extLst>
              </a:tr>
              <a:tr h="2455607">
                <a:tc>
                  <a:txBody>
                    <a:bodyPr/>
                    <a:lstStyle/>
                    <a:p>
                      <a:r>
                        <a:rPr lang="en-GB" dirty="0">
                          <a:latin typeface="Times New Roman" panose="02020603050405020304" pitchFamily="18" charset="0"/>
                          <a:cs typeface="Times New Roman" panose="02020603050405020304" pitchFamily="18" charset="0"/>
                        </a:rPr>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latin typeface="Times New Roman" pitchFamily="18" charset="0"/>
                          <a:cs typeface="Times New Roman" pitchFamily="18" charset="0"/>
                        </a:rPr>
                        <a:t>A UWB Antenna for Microwave Brain Imaging</a:t>
                      </a:r>
                    </a:p>
                    <a:p>
                      <a:endParaRPr lang="en-GB" dirty="0">
                        <a:latin typeface="Times New Roman" panose="02020603050405020304" pitchFamily="18" charset="0"/>
                        <a:cs typeface="Times New Roman" panose="02020603050405020304" pitchFamily="18" charset="0"/>
                      </a:endParaRPr>
                    </a:p>
                  </a:txBody>
                  <a:tcPr/>
                </a:tc>
                <a:tc>
                  <a:txBody>
                    <a:bodyPr/>
                    <a:lstStyle/>
                    <a:p>
                      <a:pPr algn="ctr"/>
                      <a:r>
                        <a:rPr lang="en-GB" sz="1800" b="0" dirty="0">
                          <a:latin typeface="Times New Roman" pitchFamily="18" charset="0"/>
                          <a:cs typeface="Times New Roman" pitchFamily="18" charset="0"/>
                        </a:rPr>
                        <a:t>2015</a:t>
                      </a:r>
                      <a:endParaRPr lang="en-GB" b="0" dirty="0">
                        <a:latin typeface="Times New Roman" panose="02020603050405020304" pitchFamily="18" charset="0"/>
                        <a:cs typeface="Times New Roman" panose="02020603050405020304" pitchFamily="18" charset="0"/>
                      </a:endParaRPr>
                    </a:p>
                  </a:txBody>
                  <a:tcPr/>
                </a:tc>
                <a:tc>
                  <a:txBody>
                    <a:bodyPr/>
                    <a:lstStyle/>
                    <a:p>
                      <a:r>
                        <a:rPr lang="en-GB" dirty="0" err="1">
                          <a:latin typeface="Times New Roman" panose="02020603050405020304" pitchFamily="18" charset="0"/>
                          <a:cs typeface="Times New Roman" panose="02020603050405020304" pitchFamily="18" charset="0"/>
                        </a:rPr>
                        <a:t>Adhitya</a:t>
                      </a:r>
                      <a:r>
                        <a:rPr lang="en-GB" dirty="0">
                          <a:latin typeface="Times New Roman" panose="02020603050405020304" pitchFamily="18" charset="0"/>
                          <a:cs typeface="Times New Roman" panose="02020603050405020304" pitchFamily="18" charset="0"/>
                        </a:rPr>
                        <a:t> Satria </a:t>
                      </a:r>
                      <a:r>
                        <a:rPr lang="en-GB" dirty="0" err="1">
                          <a:latin typeface="Times New Roman" panose="02020603050405020304" pitchFamily="18" charset="0"/>
                          <a:cs typeface="Times New Roman" panose="02020603050405020304" pitchFamily="18" charset="0"/>
                        </a:rPr>
                        <a:t>Pratama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Basari</a:t>
                      </a:r>
                      <a:r>
                        <a:rPr lang="en-GB" dirty="0">
                          <a:latin typeface="Times New Roman" panose="02020603050405020304" pitchFamily="18" charset="0"/>
                          <a:cs typeface="Times New Roman" panose="02020603050405020304" pitchFamily="18" charset="0"/>
                        </a:rPr>
                        <a:t>*, Muhammad </a:t>
                      </a:r>
                      <a:r>
                        <a:rPr lang="en-GB" dirty="0" err="1">
                          <a:latin typeface="Times New Roman" panose="02020603050405020304" pitchFamily="18" charset="0"/>
                          <a:cs typeface="Times New Roman" panose="02020603050405020304" pitchFamily="18" charset="0"/>
                        </a:rPr>
                        <a:t>Firdaus</a:t>
                      </a:r>
                      <a:r>
                        <a:rPr lang="en-GB" dirty="0">
                          <a:latin typeface="Times New Roman" panose="02020603050405020304" pitchFamily="18" charset="0"/>
                          <a:cs typeface="Times New Roman" panose="02020603050405020304" pitchFamily="18" charset="0"/>
                        </a:rPr>
                        <a:t> S. Lubis, Fitri Yuli Zulkifli, Eko Tjipto Rahardjo</a:t>
                      </a:r>
                    </a:p>
                  </a:txBody>
                  <a:tcPr/>
                </a:tc>
                <a:tc>
                  <a:txBody>
                    <a:bodyPr/>
                    <a:lstStyle/>
                    <a:p>
                      <a:r>
                        <a:rPr lang="en-IN" sz="1800" i="0" kern="1200" baseline="0" dirty="0">
                          <a:solidFill>
                            <a:schemeClr val="tx1"/>
                          </a:solidFill>
                          <a:latin typeface="Times New Roman" pitchFamily="18" charset="0"/>
                          <a:ea typeface="+mn-ea"/>
                          <a:cs typeface="Times New Roman" pitchFamily="18" charset="0"/>
                        </a:rPr>
                        <a:t>Antennas and Propagation </a:t>
                      </a:r>
                    </a:p>
                    <a:p>
                      <a:r>
                        <a:rPr lang="en-IN" sz="1800" i="0" kern="1200" baseline="0" dirty="0">
                          <a:solidFill>
                            <a:schemeClr val="tx1"/>
                          </a:solidFill>
                          <a:latin typeface="Times New Roman" pitchFamily="18" charset="0"/>
                          <a:ea typeface="+mn-ea"/>
                          <a:cs typeface="Times New Roman" pitchFamily="18" charset="0"/>
                        </a:rPr>
                        <a:t>(IEEE)</a:t>
                      </a:r>
                      <a:endParaRPr lang="en-GB" i="0" dirty="0">
                        <a:latin typeface="Times New Roman" pitchFamily="18" charset="0"/>
                        <a:cs typeface="Times New Roman" pitchFamily="18" charset="0"/>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GB" dirty="0">
                          <a:latin typeface="Times New Roman" panose="02020603050405020304" pitchFamily="18" charset="0"/>
                          <a:cs typeface="Times New Roman" panose="02020603050405020304" pitchFamily="18" charset="0"/>
                        </a:rPr>
                        <a:t>This</a:t>
                      </a:r>
                      <a:r>
                        <a:rPr lang="en-GB" baseline="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antenna is a printed dipole fed by a</a:t>
                      </a:r>
                      <a:r>
                        <a:rPr lang="en-GB" baseline="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coplanar</a:t>
                      </a:r>
                      <a:r>
                        <a:rPr lang="en-GB" baseline="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waveguide it provides high</a:t>
                      </a:r>
                      <a:r>
                        <a:rPr lang="en-GB" baseline="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frequency response</a:t>
                      </a:r>
                      <a:r>
                        <a:rPr lang="en-GB" baseline="0" dirty="0">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a:p>
                      <a:pPr algn="just"/>
                      <a:endParaRPr lang="en-GB" sz="1800" dirty="0">
                        <a:latin typeface="Times New Roman" pitchFamily="18" charset="0"/>
                        <a:cs typeface="Times New Roman" pitchFamily="18" charset="0"/>
                      </a:endParaRPr>
                    </a:p>
                    <a:p>
                      <a:pPr marL="285750" indent="-285750" algn="just">
                        <a:buSzPct val="101000"/>
                        <a:buFont typeface="Times New Roman" panose="02020603050405020304" pitchFamily="18" charset="0"/>
                        <a:buChar char="×"/>
                      </a:pPr>
                      <a:r>
                        <a:rPr lang="en-GB" sz="1800" dirty="0">
                          <a:latin typeface="Times New Roman" pitchFamily="18" charset="0"/>
                          <a:cs typeface="Times New Roman" pitchFamily="18" charset="0"/>
                        </a:rPr>
                        <a:t>The entire desired working frequencies can be covered by adding perturbation on antenna structure.</a:t>
                      </a:r>
                      <a:endParaRPr lang="en-GB"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13" name="Footer Placeholder 12"/>
          <p:cNvSpPr>
            <a:spLocks noGrp="1"/>
          </p:cNvSpPr>
          <p:nvPr>
            <p:ph type="ftr" sz="quarter" idx="11"/>
          </p:nvPr>
        </p:nvSpPr>
        <p:spPr/>
        <p:txBody>
          <a:bodyPr/>
          <a:lstStyle/>
          <a:p>
            <a:pPr>
              <a:defRPr/>
            </a:pPr>
            <a:r>
              <a:rPr lang="en-IN"/>
              <a:t>BATCH 45</a:t>
            </a:r>
            <a:endParaRPr lang="en-US" dirty="0"/>
          </a:p>
        </p:txBody>
      </p:sp>
    </p:spTree>
    <p:extLst>
      <p:ext uri="{BB962C8B-B14F-4D97-AF65-F5344CB8AC3E}">
        <p14:creationId xmlns:p14="http://schemas.microsoft.com/office/powerpoint/2010/main" val="2730020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Content Placeholder 2"/>
          <p:cNvSpPr>
            <a:spLocks noGrp="1"/>
          </p:cNvSpPr>
          <p:nvPr>
            <p:ph idx="1"/>
          </p:nvPr>
        </p:nvSpPr>
        <p:spPr>
          <a:xfrm>
            <a:off x="457200" y="1828801"/>
            <a:ext cx="8229600" cy="4297363"/>
          </a:xfrm>
        </p:spPr>
        <p:txBody>
          <a:bodyPr/>
          <a:lstStyle/>
          <a:p>
            <a:pPr eaLnBrk="1" hangingPunct="1">
              <a:buFont typeface="Arial" pitchFamily="34" charset="0"/>
              <a:buNone/>
            </a:pPr>
            <a:endParaRPr lang="en-US" sz="4400" b="1" dirty="0">
              <a:latin typeface="Times New Roman" pitchFamily="18" charset="0"/>
              <a:ea typeface="新細明體"/>
              <a:cs typeface="Times New Roman" pitchFamily="18" charset="0"/>
            </a:endParaRPr>
          </a:p>
          <a:p>
            <a:pPr eaLnBrk="1" hangingPunct="1">
              <a:buFont typeface="Arial" pitchFamily="34" charset="0"/>
              <a:buNone/>
            </a:pPr>
            <a:r>
              <a:rPr lang="en-US" sz="4400" b="1" dirty="0">
                <a:latin typeface="Times New Roman" pitchFamily="18" charset="0"/>
                <a:ea typeface="新細明體"/>
                <a:cs typeface="Times New Roman" pitchFamily="18" charset="0"/>
              </a:rPr>
              <a:t>         </a:t>
            </a:r>
            <a:r>
              <a:rPr lang="en-US" sz="6000" b="1" dirty="0">
                <a:latin typeface="Times New Roman" pitchFamily="18" charset="0"/>
                <a:ea typeface="新細明體"/>
                <a:cs typeface="Times New Roman" pitchFamily="18" charset="0"/>
              </a:rPr>
              <a:t>THANK  YOU…</a:t>
            </a:r>
          </a:p>
          <a:p>
            <a:pPr eaLnBrk="1" hangingPunct="1">
              <a:buFont typeface="Arial" pitchFamily="34" charset="0"/>
              <a:buNone/>
            </a:pPr>
            <a:endParaRPr lang="en-US" sz="2400" dirty="0">
              <a:ea typeface="新細明體"/>
            </a:endParaRPr>
          </a:p>
        </p:txBody>
      </p:sp>
      <p:sp>
        <p:nvSpPr>
          <p:cNvPr id="6" name="Slide Number Placeholder 5"/>
          <p:cNvSpPr>
            <a:spLocks noGrp="1"/>
          </p:cNvSpPr>
          <p:nvPr>
            <p:ph type="sldNum" sz="quarter" idx="12"/>
          </p:nvPr>
        </p:nvSpPr>
        <p:spPr/>
        <p:txBody>
          <a:bodyPr/>
          <a:lstStyle/>
          <a:p>
            <a:pPr>
              <a:defRPr/>
            </a:pPr>
            <a:fld id="{70C4B706-D046-4281-B295-55A7F3983296}" type="slidenum">
              <a:rPr lang="en-US" altLang="zh-TW" smtClean="0"/>
              <a:pPr>
                <a:defRPr/>
              </a:pPr>
              <a:t>50</a:t>
            </a:fld>
            <a:endParaRPr lang="en-US" altLang="zh-TW" dirty="0"/>
          </a:p>
        </p:txBody>
      </p:sp>
      <p:sp>
        <p:nvSpPr>
          <p:cNvPr id="7" name="減號 11"/>
          <p:cNvSpPr/>
          <p:nvPr/>
        </p:nvSpPr>
        <p:spPr>
          <a:xfrm>
            <a:off x="-1066800" y="335280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sp>
        <p:nvSpPr>
          <p:cNvPr id="9" name="Date Placeholder 8"/>
          <p:cNvSpPr>
            <a:spLocks noGrp="1"/>
          </p:cNvSpPr>
          <p:nvPr>
            <p:ph type="dt" sz="half" idx="10"/>
          </p:nvPr>
        </p:nvSpPr>
        <p:spPr/>
        <p:txBody>
          <a:bodyPr/>
          <a:lstStyle/>
          <a:p>
            <a:pPr>
              <a:defRPr/>
            </a:pPr>
            <a:fld id="{6B3A1BFE-C3EB-449C-86DD-25703C1A32B1}" type="datetime1">
              <a:rPr lang="en-US" smtClean="0"/>
              <a:pPr>
                <a:defRPr/>
              </a:pPr>
              <a:t>3/25/2019</a:t>
            </a:fld>
            <a:endParaRPr lang="en-US" dirty="0"/>
          </a:p>
        </p:txBody>
      </p:sp>
      <p:sp>
        <p:nvSpPr>
          <p:cNvPr id="10" name="Footer Placeholder 9"/>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021" y="19516"/>
            <a:ext cx="8229600" cy="1020762"/>
          </a:xfrm>
        </p:spPr>
        <p:txBody>
          <a:bodyPr/>
          <a:lstStyle/>
          <a:p>
            <a:r>
              <a:rPr lang="en-US" b="1" dirty="0">
                <a:latin typeface="Times New Roman" pitchFamily="18" charset="0"/>
                <a:ea typeface="新細明體"/>
                <a:cs typeface="Times New Roman" pitchFamily="18" charset="0"/>
              </a:rPr>
              <a:t>LITERATURE REVIEW</a:t>
            </a:r>
            <a:endParaRPr lang="en-GB" dirty="0"/>
          </a:p>
        </p:txBody>
      </p:sp>
      <p:sp>
        <p:nvSpPr>
          <p:cNvPr id="4" name="Date Placeholder 3"/>
          <p:cNvSpPr>
            <a:spLocks noGrp="1"/>
          </p:cNvSpPr>
          <p:nvPr>
            <p:ph type="dt" sz="half" idx="10"/>
          </p:nvPr>
        </p:nvSpPr>
        <p:spPr/>
        <p:txBody>
          <a:bodyPr/>
          <a:lstStyle/>
          <a:p>
            <a:pPr>
              <a:defRPr/>
            </a:pPr>
            <a:fld id="{B69BE77C-E8B0-41E4-B576-11B60A3D2F5F}"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6</a:t>
            </a:fld>
            <a:endParaRPr lang="en-US" dirty="0"/>
          </a:p>
        </p:txBody>
      </p:sp>
      <p:sp>
        <p:nvSpPr>
          <p:cNvPr id="7"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endParaRPr lang="en-GB" dirty="0"/>
          </a:p>
        </p:txBody>
      </p:sp>
      <p:sp>
        <p:nvSpPr>
          <p:cNvPr id="8" name="減號 11"/>
          <p:cNvSpPr/>
          <p:nvPr/>
        </p:nvSpPr>
        <p:spPr>
          <a:xfrm>
            <a:off x="-1066801" y="662066"/>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graphicFrame>
        <p:nvGraphicFramePr>
          <p:cNvPr id="9" name="Content Placeholder 10"/>
          <p:cNvGraphicFramePr>
            <a:graphicFrameLocks/>
          </p:cNvGraphicFramePr>
          <p:nvPr>
            <p:extLst>
              <p:ext uri="{D42A27DB-BD31-4B8C-83A1-F6EECF244321}">
                <p14:modId xmlns:p14="http://schemas.microsoft.com/office/powerpoint/2010/main" val="2421642065"/>
              </p:ext>
            </p:extLst>
          </p:nvPr>
        </p:nvGraphicFramePr>
        <p:xfrm>
          <a:off x="228600" y="1219200"/>
          <a:ext cx="8762999" cy="539496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451880">
                  <a:extLst>
                    <a:ext uri="{9D8B030D-6E8A-4147-A177-3AD203B41FA5}">
                      <a16:colId xmlns:a16="http://schemas.microsoft.com/office/drawing/2014/main" val="20003"/>
                    </a:ext>
                  </a:extLst>
                </a:gridCol>
                <a:gridCol w="1519920">
                  <a:extLst>
                    <a:ext uri="{9D8B030D-6E8A-4147-A177-3AD203B41FA5}">
                      <a16:colId xmlns:a16="http://schemas.microsoft.com/office/drawing/2014/main" val="20004"/>
                    </a:ext>
                  </a:extLst>
                </a:gridCol>
                <a:gridCol w="2743199">
                  <a:extLst>
                    <a:ext uri="{9D8B030D-6E8A-4147-A177-3AD203B41FA5}">
                      <a16:colId xmlns:a16="http://schemas.microsoft.com/office/drawing/2014/main" val="20005"/>
                    </a:ext>
                  </a:extLst>
                </a:gridCol>
              </a:tblGrid>
              <a:tr h="382816">
                <a:tc>
                  <a:txBody>
                    <a:bodyPr/>
                    <a:lstStyle/>
                    <a:p>
                      <a:pPr algn="ctr"/>
                      <a:r>
                        <a:rPr lang="en-GB" dirty="0">
                          <a:latin typeface="Times New Roman" panose="02020603050405020304" pitchFamily="18" charset="0"/>
                          <a:cs typeface="Times New Roman" panose="02020603050405020304" pitchFamily="18" charset="0"/>
                        </a:rPr>
                        <a:t>S.NO</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TITLE</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YEAR</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AUTHOR NAME</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JOURNAL NAME</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DEMERITS</a:t>
                      </a:r>
                    </a:p>
                  </a:txBody>
                  <a:tcPr>
                    <a:solidFill>
                      <a:schemeClr val="bg1">
                        <a:lumMod val="85000"/>
                      </a:schemeClr>
                    </a:solidFill>
                  </a:tcPr>
                </a:tc>
                <a:extLst>
                  <a:ext uri="{0D108BD9-81ED-4DB2-BD59-A6C34878D82A}">
                    <a16:rowId xmlns:a16="http://schemas.microsoft.com/office/drawing/2014/main" val="10000"/>
                  </a:ext>
                </a:extLst>
              </a:tr>
              <a:tr h="3992879">
                <a:tc>
                  <a:txBody>
                    <a:bodyPr/>
                    <a:lstStyle/>
                    <a:p>
                      <a:r>
                        <a:rPr lang="en-GB" dirty="0">
                          <a:latin typeface="Times New Roman" panose="02020603050405020304" pitchFamily="18" charset="0"/>
                          <a:cs typeface="Times New Roman" panose="02020603050405020304" pitchFamily="18" charset="0"/>
                        </a:rPr>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latin typeface="Times New Roman" pitchFamily="18" charset="0"/>
                          <a:cs typeface="Times New Roman" pitchFamily="18" charset="0"/>
                        </a:rPr>
                        <a:t>Optimization of UWB Vivaldi Antenna for Tumour Detection</a:t>
                      </a:r>
                    </a:p>
                    <a:p>
                      <a:endParaRPr lang="en-GB" dirty="0">
                        <a:latin typeface="Times New Roman" panose="02020603050405020304" pitchFamily="18" charset="0"/>
                        <a:cs typeface="Times New Roman" panose="02020603050405020304" pitchFamily="18" charset="0"/>
                      </a:endParaRPr>
                    </a:p>
                  </a:txBody>
                  <a:tcPr/>
                </a:tc>
                <a:tc>
                  <a:txBody>
                    <a:bodyPr/>
                    <a:lstStyle/>
                    <a:p>
                      <a:pPr algn="ctr"/>
                      <a:r>
                        <a:rPr lang="en-GB" sz="1800" b="0" dirty="0">
                          <a:latin typeface="Times New Roman" pitchFamily="18" charset="0"/>
                          <a:cs typeface="Times New Roman" pitchFamily="18" charset="0"/>
                        </a:rPr>
                        <a:t>2013</a:t>
                      </a:r>
                      <a:endParaRPr lang="en-GB" b="0" dirty="0">
                        <a:latin typeface="Times New Roman" panose="02020603050405020304" pitchFamily="18" charset="0"/>
                        <a:cs typeface="Times New Roman" panose="02020603050405020304" pitchFamily="18" charset="0"/>
                      </a:endParaRPr>
                    </a:p>
                  </a:txBody>
                  <a:tcPr/>
                </a:tc>
                <a:tc>
                  <a:txBody>
                    <a:bodyPr/>
                    <a:lstStyle/>
                    <a:p>
                      <a:pPr algn="ctr"/>
                      <a:r>
                        <a:rPr lang="en-GB" dirty="0">
                          <a:latin typeface="Times New Roman" panose="02020603050405020304" pitchFamily="18" charset="0"/>
                          <a:cs typeface="Times New Roman" panose="02020603050405020304" pitchFamily="18" charset="0"/>
                        </a:rPr>
                        <a:t>Mohammed A. </a:t>
                      </a:r>
                      <a:r>
                        <a:rPr lang="en-GB" dirty="0" err="1">
                          <a:latin typeface="Times New Roman" panose="02020603050405020304" pitchFamily="18" charset="0"/>
                          <a:cs typeface="Times New Roman" panose="02020603050405020304" pitchFamily="18" charset="0"/>
                        </a:rPr>
                        <a:t>Alzabidi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Maged</a:t>
                      </a:r>
                      <a:r>
                        <a:rPr lang="en-GB" dirty="0">
                          <a:latin typeface="Times New Roman" panose="02020603050405020304" pitchFamily="18" charset="0"/>
                          <a:cs typeface="Times New Roman" panose="02020603050405020304" pitchFamily="18" charset="0"/>
                        </a:rPr>
                        <a:t> A. </a:t>
                      </a:r>
                      <a:r>
                        <a:rPr lang="en-GB" dirty="0" err="1">
                          <a:latin typeface="Times New Roman" panose="02020603050405020304" pitchFamily="18" charset="0"/>
                          <a:cs typeface="Times New Roman" panose="02020603050405020304" pitchFamily="18" charset="0"/>
                        </a:rPr>
                        <a:t>Aldhaeebi</a:t>
                      </a:r>
                      <a:r>
                        <a:rPr lang="en-GB" dirty="0">
                          <a:latin typeface="Times New Roman" panose="02020603050405020304" pitchFamily="18" charset="0"/>
                          <a:cs typeface="Times New Roman" panose="02020603050405020304" pitchFamily="18" charset="0"/>
                        </a:rPr>
                        <a:t> and Ibrahim </a:t>
                      </a:r>
                      <a:r>
                        <a:rPr lang="en-GB" dirty="0" err="1">
                          <a:latin typeface="Times New Roman" panose="02020603050405020304" pitchFamily="18" charset="0"/>
                          <a:cs typeface="Times New Roman" panose="02020603050405020304" pitchFamily="18" charset="0"/>
                        </a:rPr>
                        <a:t>Elshafiey</a:t>
                      </a:r>
                      <a:endParaRPr lang="en-GB"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 Artificial Intelligence, Modelling &amp; Simulation</a:t>
                      </a:r>
                    </a:p>
                    <a:p>
                      <a:r>
                        <a:rPr lang="en-GB" dirty="0">
                          <a:latin typeface="Times New Roman" panose="02020603050405020304" pitchFamily="18" charset="0"/>
                          <a:cs typeface="Times New Roman" panose="02020603050405020304" pitchFamily="18" charset="0"/>
                        </a:rPr>
                        <a:t>(IEEE)</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GB" dirty="0">
                          <a:latin typeface="Times New Roman" panose="02020603050405020304" pitchFamily="18" charset="0"/>
                          <a:cs typeface="Times New Roman" panose="02020603050405020304" pitchFamily="18" charset="0"/>
                        </a:rPr>
                        <a:t>The antenna is immersed in background of relative permittivity 40 to achieve</a:t>
                      </a:r>
                      <a:r>
                        <a:rPr lang="en-GB" baseline="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good</a:t>
                      </a:r>
                      <a:r>
                        <a:rPr lang="en-GB" baseline="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matching with the head tissue. Results show that good</a:t>
                      </a:r>
                      <a:r>
                        <a:rPr lang="en-GB" baseline="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performance is obtained.</a:t>
                      </a:r>
                    </a:p>
                    <a:p>
                      <a:pPr algn="just"/>
                      <a:endParaRPr lang="en-GB" dirty="0">
                        <a:latin typeface="Times New Roman" panose="02020603050405020304" pitchFamily="18" charset="0"/>
                        <a:cs typeface="Times New Roman" panose="02020603050405020304" pitchFamily="18" charset="0"/>
                      </a:endParaRPr>
                    </a:p>
                    <a:p>
                      <a:pPr marL="285750" indent="-285750" algn="just">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With the increase of frequency of</a:t>
                      </a:r>
                      <a:r>
                        <a:rPr lang="en-GB" baseline="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operation, the resolution</a:t>
                      </a:r>
                      <a:r>
                        <a:rPr lang="en-GB" baseline="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is enhanced, while the energy penetration is reduced. There is</a:t>
                      </a:r>
                      <a:r>
                        <a:rPr lang="en-GB" baseline="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thus a trade-off between</a:t>
                      </a:r>
                      <a:r>
                        <a:rPr lang="en-GB" baseline="0" dirty="0">
                          <a:latin typeface="Times New Roman" panose="02020603050405020304" pitchFamily="18" charset="0"/>
                          <a:cs typeface="Times New Roman" panose="02020603050405020304" pitchFamily="18" charset="0"/>
                        </a:rPr>
                        <a:t> these two.</a:t>
                      </a:r>
                      <a:endParaRPr lang="en-GB"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12" name="Footer Placeholder 11"/>
          <p:cNvSpPr>
            <a:spLocks noGrp="1"/>
          </p:cNvSpPr>
          <p:nvPr>
            <p:ph type="ftr" sz="quarter" idx="11"/>
          </p:nvPr>
        </p:nvSpPr>
        <p:spPr/>
        <p:txBody>
          <a:bodyPr/>
          <a:lstStyle/>
          <a:p>
            <a:pPr>
              <a:defRPr/>
            </a:pPr>
            <a:r>
              <a:rPr lang="en-IN"/>
              <a:t>BATCH 45</a:t>
            </a:r>
            <a:endParaRPr lang="en-US" dirty="0"/>
          </a:p>
        </p:txBody>
      </p:sp>
    </p:spTree>
    <p:extLst>
      <p:ext uri="{BB962C8B-B14F-4D97-AF65-F5344CB8AC3E}">
        <p14:creationId xmlns:p14="http://schemas.microsoft.com/office/powerpoint/2010/main" val="2206514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Times New Roman" pitchFamily="18" charset="0"/>
                <a:ea typeface="新細明體"/>
                <a:cs typeface="Times New Roman" pitchFamily="18" charset="0"/>
              </a:rPr>
              <a:t>LITERATURE REVIEW</a:t>
            </a:r>
            <a:endParaRPr lang="en-GB" dirty="0"/>
          </a:p>
        </p:txBody>
      </p:sp>
      <p:sp>
        <p:nvSpPr>
          <p:cNvPr id="4" name="Date Placeholder 3"/>
          <p:cNvSpPr>
            <a:spLocks noGrp="1"/>
          </p:cNvSpPr>
          <p:nvPr>
            <p:ph type="dt" sz="half" idx="10"/>
          </p:nvPr>
        </p:nvSpPr>
        <p:spPr/>
        <p:txBody>
          <a:bodyPr/>
          <a:lstStyle/>
          <a:p>
            <a:pPr>
              <a:defRPr/>
            </a:pPr>
            <a:fld id="{B1D291C8-B841-48B7-96EB-25C0C13E9AB8}"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7</a:t>
            </a:fld>
            <a:endParaRPr lang="en-US" dirty="0"/>
          </a:p>
        </p:txBody>
      </p:sp>
      <p:sp>
        <p:nvSpPr>
          <p:cNvPr id="8" name="減號 11"/>
          <p:cNvSpPr/>
          <p:nvPr/>
        </p:nvSpPr>
        <p:spPr>
          <a:xfrm>
            <a:off x="-1066800" y="953370"/>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380020894"/>
              </p:ext>
            </p:extLst>
          </p:nvPr>
        </p:nvGraphicFramePr>
        <p:xfrm>
          <a:off x="226522" y="1548580"/>
          <a:ext cx="8610600" cy="4653335"/>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1280349">
                  <a:extLst>
                    <a:ext uri="{9D8B030D-6E8A-4147-A177-3AD203B41FA5}">
                      <a16:colId xmlns:a16="http://schemas.microsoft.com/office/drawing/2014/main" val="20001"/>
                    </a:ext>
                  </a:extLst>
                </a:gridCol>
                <a:gridCol w="700851">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295400">
                  <a:extLst>
                    <a:ext uri="{9D8B030D-6E8A-4147-A177-3AD203B41FA5}">
                      <a16:colId xmlns:a16="http://schemas.microsoft.com/office/drawing/2014/main" val="20004"/>
                    </a:ext>
                  </a:extLst>
                </a:gridCol>
                <a:gridCol w="2971800">
                  <a:extLst>
                    <a:ext uri="{9D8B030D-6E8A-4147-A177-3AD203B41FA5}">
                      <a16:colId xmlns:a16="http://schemas.microsoft.com/office/drawing/2014/main" val="20005"/>
                    </a:ext>
                  </a:extLst>
                </a:gridCol>
              </a:tblGrid>
              <a:tr h="610713">
                <a:tc>
                  <a:txBody>
                    <a:bodyPr/>
                    <a:lstStyle/>
                    <a:p>
                      <a:pPr algn="ctr"/>
                      <a:r>
                        <a:rPr lang="en-GB" dirty="0"/>
                        <a:t>S.NO</a:t>
                      </a:r>
                    </a:p>
                  </a:txBody>
                  <a:tcPr>
                    <a:solidFill>
                      <a:schemeClr val="bg1">
                        <a:lumMod val="85000"/>
                      </a:schemeClr>
                    </a:solidFill>
                  </a:tcPr>
                </a:tc>
                <a:tc>
                  <a:txBody>
                    <a:bodyPr/>
                    <a:lstStyle/>
                    <a:p>
                      <a:pPr algn="ctr"/>
                      <a:r>
                        <a:rPr lang="en-GB" dirty="0"/>
                        <a:t>TITLE</a:t>
                      </a:r>
                    </a:p>
                  </a:txBody>
                  <a:tcPr>
                    <a:solidFill>
                      <a:schemeClr val="bg1">
                        <a:lumMod val="85000"/>
                      </a:schemeClr>
                    </a:solidFill>
                  </a:tcPr>
                </a:tc>
                <a:tc>
                  <a:txBody>
                    <a:bodyPr/>
                    <a:lstStyle/>
                    <a:p>
                      <a:pPr algn="ctr"/>
                      <a:r>
                        <a:rPr lang="en-GB" dirty="0"/>
                        <a:t>YEAR</a:t>
                      </a:r>
                    </a:p>
                  </a:txBody>
                  <a:tcPr>
                    <a:solidFill>
                      <a:schemeClr val="bg1">
                        <a:lumMod val="85000"/>
                      </a:schemeClr>
                    </a:solidFill>
                  </a:tcPr>
                </a:tc>
                <a:tc>
                  <a:txBody>
                    <a:bodyPr/>
                    <a:lstStyle/>
                    <a:p>
                      <a:pPr algn="ctr"/>
                      <a:r>
                        <a:rPr lang="en-GB" dirty="0"/>
                        <a:t>AUTHOR NAME</a:t>
                      </a:r>
                    </a:p>
                  </a:txBody>
                  <a:tcPr>
                    <a:solidFill>
                      <a:schemeClr val="bg1">
                        <a:lumMod val="85000"/>
                      </a:schemeClr>
                    </a:solidFill>
                  </a:tcPr>
                </a:tc>
                <a:tc>
                  <a:txBody>
                    <a:bodyPr/>
                    <a:lstStyle/>
                    <a:p>
                      <a:pPr algn="ctr"/>
                      <a:r>
                        <a:rPr lang="en-GB" dirty="0"/>
                        <a:t>JOURNAL NAME</a:t>
                      </a:r>
                    </a:p>
                  </a:txBody>
                  <a:tcPr>
                    <a:solidFill>
                      <a:schemeClr val="bg1">
                        <a:lumMod val="85000"/>
                      </a:schemeClr>
                    </a:solidFill>
                  </a:tcPr>
                </a:tc>
                <a:tc>
                  <a:txBody>
                    <a:bodyPr/>
                    <a:lstStyle/>
                    <a:p>
                      <a:pPr algn="ctr"/>
                      <a:r>
                        <a:rPr lang="en-GB" dirty="0"/>
                        <a:t>REMARKS</a:t>
                      </a:r>
                    </a:p>
                  </a:txBody>
                  <a:tcPr>
                    <a:solidFill>
                      <a:schemeClr val="bg1">
                        <a:lumMod val="85000"/>
                      </a:schemeClr>
                    </a:solidFill>
                  </a:tcPr>
                </a:tc>
                <a:extLst>
                  <a:ext uri="{0D108BD9-81ED-4DB2-BD59-A6C34878D82A}">
                    <a16:rowId xmlns:a16="http://schemas.microsoft.com/office/drawing/2014/main" val="10000"/>
                  </a:ext>
                </a:extLst>
              </a:tr>
              <a:tr h="4013255">
                <a:tc>
                  <a:txBody>
                    <a:bodyPr/>
                    <a:lstStyle/>
                    <a:p>
                      <a:r>
                        <a:rPr lang="en-GB" dirty="0"/>
                        <a:t>4</a:t>
                      </a:r>
                    </a:p>
                  </a:txBody>
                  <a:tcPr/>
                </a:tc>
                <a:tc>
                  <a:txBody>
                    <a:bodyPr/>
                    <a:lstStyle/>
                    <a:p>
                      <a:pPr marL="0" indent="0" algn="ctr">
                        <a:buNone/>
                      </a:pPr>
                      <a:r>
                        <a:rPr lang="en-GB" sz="1800" b="1" dirty="0">
                          <a:latin typeface="Times New Roman" pitchFamily="18" charset="0"/>
                          <a:cs typeface="Times New Roman" pitchFamily="18" charset="0"/>
                        </a:rPr>
                        <a:t>Microwave Imaging for Brain Tumour Detection Using an UWB Vivaldi Antenna Array November </a:t>
                      </a:r>
                    </a:p>
                  </a:txBody>
                  <a:tcPr/>
                </a:tc>
                <a:tc>
                  <a:txBody>
                    <a:bodyPr/>
                    <a:lstStyle/>
                    <a:p>
                      <a:pPr marL="0" indent="0" algn="ctr">
                        <a:buNone/>
                      </a:pPr>
                      <a:r>
                        <a:rPr lang="en-GB" sz="1800" b="0" dirty="0">
                          <a:latin typeface="Times New Roman" pitchFamily="18" charset="0"/>
                          <a:cs typeface="Times New Roman" pitchFamily="18" charset="0"/>
                        </a:rPr>
                        <a:t>2012</a:t>
                      </a:r>
                    </a:p>
                  </a:txBody>
                  <a:tcPr/>
                </a:tc>
                <a:tc>
                  <a:txBody>
                    <a:bodyPr/>
                    <a:lstStyle/>
                    <a:p>
                      <a:pPr marL="0" indent="0" algn="ctr">
                        <a:buNone/>
                      </a:pPr>
                      <a:r>
                        <a:rPr lang="en-GB" sz="1800" b="0" dirty="0">
                          <a:latin typeface="Times New Roman" pitchFamily="18" charset="0"/>
                          <a:cs typeface="Times New Roman" pitchFamily="18" charset="0"/>
                        </a:rPr>
                        <a:t>Haoyu Zhang, Brian Flynn, Ahmet T. Erdogan, Tughrul Arslan</a:t>
                      </a:r>
                    </a:p>
                  </a:txBody>
                  <a:tcPr/>
                </a:tc>
                <a:tc>
                  <a:txBody>
                    <a:bodyPr/>
                    <a:lstStyle/>
                    <a:p>
                      <a:pPr marL="0" indent="0" algn="ctr">
                        <a:buNone/>
                      </a:pPr>
                      <a:r>
                        <a:rPr lang="en-GB" sz="1800" b="0" dirty="0">
                          <a:latin typeface="Times New Roman" pitchFamily="18" charset="0"/>
                          <a:cs typeface="Times New Roman" pitchFamily="18" charset="0"/>
                        </a:rPr>
                        <a:t>Loughborough Antennas &amp; Propagation (IEEE)</a:t>
                      </a: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1800" kern="1200" baseline="0" dirty="0">
                          <a:solidFill>
                            <a:schemeClr val="tx1"/>
                          </a:solidFill>
                          <a:latin typeface="Times New Roman" pitchFamily="18" charset="0"/>
                          <a:ea typeface="+mn-ea"/>
                          <a:cs typeface="Times New Roman" pitchFamily="18" charset="0"/>
                        </a:rPr>
                        <a:t>The impulse intensity  is employed to represent the tumour location since the antenna array rotates 1.5° for each step which offers enough precision for image processing.</a:t>
                      </a:r>
                      <a:endParaRPr lang="en-IN" sz="1800" dirty="0">
                        <a:latin typeface="Times New Roman" pitchFamily="18" charset="0"/>
                        <a:cs typeface="Times New Roman"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Times New Roman" panose="02020603050405020304" pitchFamily="18" charset="0"/>
                        <a:buChar char="×"/>
                        <a:tabLst/>
                        <a:defRPr/>
                      </a:pPr>
                      <a:r>
                        <a:rPr lang="en-IN" sz="1800" dirty="0">
                          <a:latin typeface="Times New Roman" pitchFamily="18" charset="0"/>
                          <a:cs typeface="Times New Roman" pitchFamily="18" charset="0"/>
                        </a:rPr>
                        <a:t>Antenna array rotates far away from the tumour,  only</a:t>
                      </a:r>
                      <a:r>
                        <a:rPr lang="en-IN" sz="1800" baseline="0" dirty="0">
                          <a:latin typeface="Times New Roman" pitchFamily="18" charset="0"/>
                          <a:cs typeface="Times New Roman" pitchFamily="18" charset="0"/>
                        </a:rPr>
                        <a:t> </a:t>
                      </a:r>
                      <a:r>
                        <a:rPr lang="en-IN" sz="1800" dirty="0">
                          <a:latin typeface="Times New Roman" pitchFamily="18" charset="0"/>
                          <a:cs typeface="Times New Roman" pitchFamily="18" charset="0"/>
                        </a:rPr>
                        <a:t>a few sets of data can be collected since the tumour reflections are very weak around there.</a:t>
                      </a:r>
                      <a:endParaRPr lang="en-GB" sz="1800" dirty="0">
                        <a:latin typeface="Times New Roman" pitchFamily="18" charset="0"/>
                        <a:cs typeface="Times New Roman" pitchFamily="18" charset="0"/>
                      </a:endParaRPr>
                    </a:p>
                    <a:p>
                      <a:endParaRPr lang="en-GB" dirty="0"/>
                    </a:p>
                  </a:txBody>
                  <a:tcPr/>
                </a:tc>
                <a:extLst>
                  <a:ext uri="{0D108BD9-81ED-4DB2-BD59-A6C34878D82A}">
                    <a16:rowId xmlns:a16="http://schemas.microsoft.com/office/drawing/2014/main" val="10001"/>
                  </a:ext>
                </a:extLst>
              </a:tr>
            </a:tbl>
          </a:graphicData>
        </a:graphic>
      </p:graphicFrame>
      <p:sp>
        <p:nvSpPr>
          <p:cNvPr id="12" name="Footer Placeholder 11"/>
          <p:cNvSpPr>
            <a:spLocks noGrp="1"/>
          </p:cNvSpPr>
          <p:nvPr>
            <p:ph type="ftr" sz="quarter" idx="11"/>
          </p:nvPr>
        </p:nvSpPr>
        <p:spPr/>
        <p:txBody>
          <a:bodyPr/>
          <a:lstStyle/>
          <a:p>
            <a:pPr>
              <a:defRPr/>
            </a:pPr>
            <a:r>
              <a:rPr lang="en-IN" dirty="0"/>
              <a:t>BATCH 45</a:t>
            </a:r>
            <a:endParaRPr lang="en-US" dirty="0"/>
          </a:p>
        </p:txBody>
      </p:sp>
    </p:spTree>
    <p:extLst>
      <p:ext uri="{BB962C8B-B14F-4D97-AF65-F5344CB8AC3E}">
        <p14:creationId xmlns:p14="http://schemas.microsoft.com/office/powerpoint/2010/main" val="2344841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
            <a:ext cx="8229600" cy="790575"/>
          </a:xfrm>
        </p:spPr>
        <p:txBody>
          <a:bodyPr>
            <a:normAutofit/>
          </a:bodyPr>
          <a:lstStyle/>
          <a:p>
            <a:r>
              <a:rPr lang="en-US" b="1" dirty="0">
                <a:latin typeface="Times New Roman" pitchFamily="18" charset="0"/>
                <a:ea typeface="新細明體"/>
                <a:cs typeface="Times New Roman" pitchFamily="18" charset="0"/>
              </a:rPr>
              <a:t>LITERATURE REVIEW</a:t>
            </a:r>
            <a:endParaRPr lang="en-GB" dirty="0"/>
          </a:p>
        </p:txBody>
      </p:sp>
      <p:sp>
        <p:nvSpPr>
          <p:cNvPr id="4" name="Date Placeholder 3"/>
          <p:cNvSpPr>
            <a:spLocks noGrp="1"/>
          </p:cNvSpPr>
          <p:nvPr>
            <p:ph type="dt" sz="half" idx="10"/>
          </p:nvPr>
        </p:nvSpPr>
        <p:spPr/>
        <p:txBody>
          <a:bodyPr/>
          <a:lstStyle/>
          <a:p>
            <a:pPr>
              <a:defRPr/>
            </a:pPr>
            <a:fld id="{DE436B11-5ABB-4DC9-94D3-807581E97A54}" type="datetime1">
              <a:rPr lang="en-US" smtClean="0"/>
              <a:pPr>
                <a:defRPr/>
              </a:pPr>
              <a:t>3/25/2019</a:t>
            </a:fld>
            <a:endParaRPr lang="en-US" dirty="0"/>
          </a:p>
        </p:txBody>
      </p:sp>
      <p:sp>
        <p:nvSpPr>
          <p:cNvPr id="6" name="Slide Number Placeholder 5"/>
          <p:cNvSpPr>
            <a:spLocks noGrp="1"/>
          </p:cNvSpPr>
          <p:nvPr>
            <p:ph type="sldNum" sz="quarter" idx="12"/>
          </p:nvPr>
        </p:nvSpPr>
        <p:spPr/>
        <p:txBody>
          <a:bodyPr/>
          <a:lstStyle/>
          <a:p>
            <a:pPr>
              <a:defRPr/>
            </a:pPr>
            <a:fld id="{D65DF054-63C3-48F9-892F-07F0A8948BF7}" type="slidenum">
              <a:rPr lang="en-US" smtClean="0"/>
              <a:pPr>
                <a:defRPr/>
              </a:pPr>
              <a:t>8</a:t>
            </a:fld>
            <a:endParaRPr lang="en-US" dirty="0"/>
          </a:p>
        </p:txBody>
      </p:sp>
      <p:sp>
        <p:nvSpPr>
          <p:cNvPr id="7"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endParaRPr lang="en-GB" dirty="0"/>
          </a:p>
        </p:txBody>
      </p:sp>
      <p:sp>
        <p:nvSpPr>
          <p:cNvPr id="8" name="減號 11"/>
          <p:cNvSpPr/>
          <p:nvPr/>
        </p:nvSpPr>
        <p:spPr>
          <a:xfrm>
            <a:off x="-1083861" y="514138"/>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graphicFrame>
        <p:nvGraphicFramePr>
          <p:cNvPr id="9" name="Content Placeholder 10"/>
          <p:cNvGraphicFramePr>
            <a:graphicFrameLocks/>
          </p:cNvGraphicFramePr>
          <p:nvPr>
            <p:extLst>
              <p:ext uri="{D42A27DB-BD31-4B8C-83A1-F6EECF244321}">
                <p14:modId xmlns:p14="http://schemas.microsoft.com/office/powerpoint/2010/main" val="1321525777"/>
              </p:ext>
            </p:extLst>
          </p:nvPr>
        </p:nvGraphicFramePr>
        <p:xfrm>
          <a:off x="228600" y="1143002"/>
          <a:ext cx="8686800" cy="402336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3429000">
                  <a:extLst>
                    <a:ext uri="{9D8B030D-6E8A-4147-A177-3AD203B41FA5}">
                      <a16:colId xmlns:a16="http://schemas.microsoft.com/office/drawing/2014/main" val="20005"/>
                    </a:ext>
                  </a:extLst>
                </a:gridCol>
              </a:tblGrid>
              <a:tr h="381000">
                <a:tc>
                  <a:txBody>
                    <a:bodyPr/>
                    <a:lstStyle/>
                    <a:p>
                      <a:pPr algn="ctr"/>
                      <a:r>
                        <a:rPr lang="en-GB" dirty="0">
                          <a:latin typeface="Times New Roman" panose="02020603050405020304" pitchFamily="18" charset="0"/>
                          <a:cs typeface="Times New Roman" panose="02020603050405020304" pitchFamily="18" charset="0"/>
                        </a:rPr>
                        <a:t>S.NO</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TITLE</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YEAR</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AUTHOR NAME</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JOURNAL NAME</a:t>
                      </a:r>
                    </a:p>
                  </a:txBody>
                  <a:tcPr>
                    <a:solidFill>
                      <a:schemeClr val="bg1">
                        <a:lumMod val="85000"/>
                      </a:schemeClr>
                    </a:solidFill>
                  </a:tcPr>
                </a:tc>
                <a:tc>
                  <a:txBody>
                    <a:bodyPr/>
                    <a:lstStyle/>
                    <a:p>
                      <a:pPr algn="ctr"/>
                      <a:r>
                        <a:rPr lang="en-GB" dirty="0">
                          <a:latin typeface="Times New Roman" panose="02020603050405020304" pitchFamily="18" charset="0"/>
                          <a:cs typeface="Times New Roman" panose="02020603050405020304" pitchFamily="18" charset="0"/>
                        </a:rPr>
                        <a:t>REMARKS</a:t>
                      </a:r>
                    </a:p>
                  </a:txBody>
                  <a:tcPr>
                    <a:solidFill>
                      <a:schemeClr val="bg1">
                        <a:lumMod val="85000"/>
                      </a:schemeClr>
                    </a:solidFill>
                  </a:tcPr>
                </a:tc>
                <a:extLst>
                  <a:ext uri="{0D108BD9-81ED-4DB2-BD59-A6C34878D82A}">
                    <a16:rowId xmlns:a16="http://schemas.microsoft.com/office/drawing/2014/main" val="10000"/>
                  </a:ext>
                </a:extLst>
              </a:tr>
              <a:tr h="1759085">
                <a:tc>
                  <a:txBody>
                    <a:bodyPr/>
                    <a:lstStyle/>
                    <a:p>
                      <a:r>
                        <a:rPr lang="en-GB" dirty="0">
                          <a:latin typeface="Times New Roman" panose="02020603050405020304" pitchFamily="18" charset="0"/>
                          <a:cs typeface="Times New Roman" panose="02020603050405020304" pitchFamily="18" charset="0"/>
                        </a:rPr>
                        <a:t>5</a:t>
                      </a:r>
                    </a:p>
                  </a:txBody>
                  <a:tcPr/>
                </a:tc>
                <a:tc>
                  <a:txBody>
                    <a:bodyPr/>
                    <a:lstStyle/>
                    <a:p>
                      <a:pPr algn="ctr"/>
                      <a:r>
                        <a:rPr lang="en-GB" b="1" dirty="0">
                          <a:latin typeface="Times New Roman" panose="02020603050405020304" pitchFamily="18" charset="0"/>
                          <a:cs typeface="Times New Roman" panose="02020603050405020304" pitchFamily="18" charset="0"/>
                        </a:rPr>
                        <a:t>A Smart Antenna Array for Brain Cancer</a:t>
                      </a:r>
                    </a:p>
                    <a:p>
                      <a:pPr algn="ctr"/>
                      <a:r>
                        <a:rPr lang="en-GB" b="1" dirty="0">
                          <a:latin typeface="Times New Roman" panose="02020603050405020304" pitchFamily="18" charset="0"/>
                          <a:cs typeface="Times New Roman" panose="02020603050405020304" pitchFamily="18" charset="0"/>
                        </a:rPr>
                        <a:t>Detection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0" dirty="0">
                          <a:latin typeface="Times New Roman" panose="02020603050405020304" pitchFamily="18" charset="0"/>
                          <a:cs typeface="Times New Roman" panose="02020603050405020304" pitchFamily="18" charset="0"/>
                        </a:rPr>
                        <a:t>2011</a:t>
                      </a:r>
                    </a:p>
                    <a:p>
                      <a:pPr algn="ctr"/>
                      <a:endParaRPr lang="en-GB" b="1" dirty="0">
                        <a:latin typeface="Times New Roman" panose="02020603050405020304" pitchFamily="18" charset="0"/>
                        <a:cs typeface="Times New Roman" panose="02020603050405020304" pitchFamily="18" charset="0"/>
                      </a:endParaRPr>
                    </a:p>
                  </a:txBody>
                  <a:tcPr/>
                </a:tc>
                <a:tc>
                  <a:txBody>
                    <a:bodyPr/>
                    <a:lstStyle/>
                    <a:p>
                      <a:pPr algn="ctr"/>
                      <a:r>
                        <a:rPr lang="en-GB" b="0" dirty="0">
                          <a:latin typeface="Times New Roman" panose="02020603050405020304" pitchFamily="18" charset="0"/>
                          <a:cs typeface="Times New Roman" panose="02020603050405020304" pitchFamily="18" charset="0"/>
                        </a:rPr>
                        <a:t>Haoyu Zhang, Ahmed O. El-</a:t>
                      </a:r>
                      <a:r>
                        <a:rPr lang="en-GB" b="0" dirty="0" err="1">
                          <a:latin typeface="Times New Roman" panose="02020603050405020304" pitchFamily="18" charset="0"/>
                          <a:cs typeface="Times New Roman" panose="02020603050405020304" pitchFamily="18" charset="0"/>
                        </a:rPr>
                        <a:t>Rayis</a:t>
                      </a:r>
                      <a:r>
                        <a:rPr lang="en-GB" b="0" dirty="0">
                          <a:latin typeface="Times New Roman" panose="02020603050405020304" pitchFamily="18" charset="0"/>
                          <a:cs typeface="Times New Roman" panose="02020603050405020304" pitchFamily="18" charset="0"/>
                        </a:rPr>
                        <a:t>, Nakul </a:t>
                      </a:r>
                      <a:r>
                        <a:rPr lang="en-GB" b="0" dirty="0" err="1">
                          <a:latin typeface="Times New Roman" panose="02020603050405020304" pitchFamily="18" charset="0"/>
                          <a:cs typeface="Times New Roman" panose="02020603050405020304" pitchFamily="18" charset="0"/>
                        </a:rPr>
                        <a:t>Haridas</a:t>
                      </a:r>
                      <a:r>
                        <a:rPr lang="en-GB" b="0" dirty="0">
                          <a:latin typeface="Times New Roman" panose="02020603050405020304" pitchFamily="18" charset="0"/>
                          <a:cs typeface="Times New Roman" panose="02020603050405020304" pitchFamily="18" charset="0"/>
                        </a:rPr>
                        <a:t>, </a:t>
                      </a:r>
                      <a:r>
                        <a:rPr lang="en-GB" b="0" dirty="0" err="1">
                          <a:latin typeface="Times New Roman" panose="02020603050405020304" pitchFamily="18" charset="0"/>
                          <a:cs typeface="Times New Roman" panose="02020603050405020304" pitchFamily="18" charset="0"/>
                        </a:rPr>
                        <a:t>Nurul</a:t>
                      </a:r>
                      <a:r>
                        <a:rPr lang="en-GB" b="0" dirty="0">
                          <a:latin typeface="Times New Roman" panose="02020603050405020304" pitchFamily="18" charset="0"/>
                          <a:cs typeface="Times New Roman" panose="02020603050405020304" pitchFamily="18" charset="0"/>
                        </a:rPr>
                        <a:t> H. </a:t>
                      </a:r>
                      <a:r>
                        <a:rPr lang="en-GB" b="0" dirty="0" err="1">
                          <a:latin typeface="Times New Roman" panose="02020603050405020304" pitchFamily="18" charset="0"/>
                          <a:cs typeface="Times New Roman" panose="02020603050405020304" pitchFamily="18" charset="0"/>
                        </a:rPr>
                        <a:t>Noordin</a:t>
                      </a:r>
                      <a:r>
                        <a:rPr lang="en-GB" b="0" dirty="0">
                          <a:latin typeface="Times New Roman" panose="02020603050405020304" pitchFamily="18" charset="0"/>
                          <a:cs typeface="Times New Roman" panose="02020603050405020304" pitchFamily="18" charset="0"/>
                        </a:rPr>
                        <a:t>, Ahmet T. Erdogan, </a:t>
                      </a:r>
                      <a:r>
                        <a:rPr lang="en-GB" b="0" dirty="0" err="1">
                          <a:latin typeface="Times New Roman" panose="02020603050405020304" pitchFamily="18" charset="0"/>
                          <a:cs typeface="Times New Roman" panose="02020603050405020304" pitchFamily="18" charset="0"/>
                        </a:rPr>
                        <a:t>Tughrul</a:t>
                      </a:r>
                      <a:r>
                        <a:rPr lang="en-GB" b="0" dirty="0">
                          <a:latin typeface="Times New Roman" panose="02020603050405020304" pitchFamily="18" charset="0"/>
                          <a:cs typeface="Times New Roman" panose="02020603050405020304" pitchFamily="18" charset="0"/>
                        </a:rPr>
                        <a:t> </a:t>
                      </a:r>
                      <a:r>
                        <a:rPr lang="en-GB" b="0" dirty="0" err="1">
                          <a:latin typeface="Times New Roman" panose="02020603050405020304" pitchFamily="18" charset="0"/>
                          <a:cs typeface="Times New Roman" panose="02020603050405020304" pitchFamily="18" charset="0"/>
                        </a:rPr>
                        <a:t>Arslan</a:t>
                      </a:r>
                      <a:endParaRPr lang="en-GB" b="0" dirty="0">
                        <a:latin typeface="Times New Roman" panose="02020603050405020304" pitchFamily="18" charset="0"/>
                        <a:cs typeface="Times New Roman" panose="02020603050405020304" pitchFamily="18" charset="0"/>
                      </a:endParaRPr>
                    </a:p>
                  </a:txBody>
                  <a:tcPr/>
                </a:tc>
                <a:tc>
                  <a:txBody>
                    <a:bodyPr/>
                    <a:lstStyle/>
                    <a:p>
                      <a:pPr algn="ctr"/>
                      <a:r>
                        <a:rPr lang="en-GB" b="0" dirty="0">
                          <a:latin typeface="Times New Roman" panose="02020603050405020304" pitchFamily="18" charset="0"/>
                          <a:cs typeface="Times New Roman" panose="02020603050405020304" pitchFamily="18" charset="0"/>
                        </a:rPr>
                        <a:t>Loughborough Antennas &amp; Propagation </a:t>
                      </a:r>
                    </a:p>
                    <a:p>
                      <a:pPr algn="ctr"/>
                      <a:r>
                        <a:rPr lang="en-GB" b="0">
                          <a:latin typeface="Times New Roman" panose="02020603050405020304" pitchFamily="18" charset="0"/>
                          <a:cs typeface="Times New Roman" panose="02020603050405020304" pitchFamily="18" charset="0"/>
                        </a:rPr>
                        <a:t>(IEEE)</a:t>
                      </a:r>
                      <a:endParaRPr lang="en-GB" b="0" dirty="0">
                        <a:latin typeface="Times New Roman" panose="02020603050405020304" pitchFamily="18" charset="0"/>
                        <a:cs typeface="Times New Roman" panose="02020603050405020304" pitchFamily="18" charset="0"/>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IN" sz="1800" kern="1200" baseline="0" dirty="0">
                          <a:solidFill>
                            <a:schemeClr val="tx1"/>
                          </a:solidFill>
                          <a:latin typeface="Times New Roman" pitchFamily="18" charset="0"/>
                          <a:ea typeface="+mn-ea"/>
                          <a:cs typeface="Times New Roman" pitchFamily="18" charset="0"/>
                        </a:rPr>
                        <a:t>The antenna array is composed of three ultra-wideband Vivaldi antennas which have relatively small dimensions and provide good performance.</a:t>
                      </a:r>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marL="285750" indent="-285750" algn="just">
                        <a:buFont typeface="Times New Roman" panose="02020603050405020304" pitchFamily="18" charset="0"/>
                        <a:buChar char="×"/>
                      </a:pPr>
                      <a:r>
                        <a:rPr lang="en-GB" dirty="0">
                          <a:latin typeface="Times New Roman" panose="02020603050405020304" pitchFamily="18" charset="0"/>
                          <a:cs typeface="Times New Roman" panose="02020603050405020304" pitchFamily="18" charset="0"/>
                        </a:rPr>
                        <a:t>The response of brain with tumor and without tumour have</a:t>
                      </a:r>
                      <a:r>
                        <a:rPr lang="en-GB" baseline="0" dirty="0">
                          <a:latin typeface="Times New Roman" panose="02020603050405020304" pitchFamily="18" charset="0"/>
                          <a:cs typeface="Times New Roman" panose="02020603050405020304" pitchFamily="18" charset="0"/>
                        </a:rPr>
                        <a:t> similar profile only amplitude of brain with tumour is slightly greater than others.</a:t>
                      </a:r>
                      <a:endParaRPr lang="en-GB"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14" name="Footer Placeholder 13"/>
          <p:cNvSpPr>
            <a:spLocks noGrp="1"/>
          </p:cNvSpPr>
          <p:nvPr>
            <p:ph type="ftr" sz="quarter" idx="11"/>
          </p:nvPr>
        </p:nvSpPr>
        <p:spPr/>
        <p:txBody>
          <a:bodyPr/>
          <a:lstStyle/>
          <a:p>
            <a:pPr>
              <a:defRPr/>
            </a:pPr>
            <a:r>
              <a:rPr lang="en-IN"/>
              <a:t>BATCH 45</a:t>
            </a:r>
            <a:endParaRPr lang="en-US" dirty="0"/>
          </a:p>
        </p:txBody>
      </p:sp>
    </p:spTree>
    <p:extLst>
      <p:ext uri="{BB962C8B-B14F-4D97-AF65-F5344CB8AC3E}">
        <p14:creationId xmlns:p14="http://schemas.microsoft.com/office/powerpoint/2010/main" val="3209947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944562"/>
          </a:xfrm>
        </p:spPr>
        <p:txBody>
          <a:bodyPr/>
          <a:lstStyle/>
          <a:p>
            <a:r>
              <a:rPr lang="en-US" b="1" dirty="0">
                <a:latin typeface="Times New Roman" pitchFamily="18" charset="0"/>
                <a:ea typeface="新細明體"/>
                <a:cs typeface="Times New Roman" pitchFamily="18" charset="0"/>
              </a:rPr>
              <a:t>EXISTING MODEL</a:t>
            </a:r>
            <a:endParaRPr lang="en-US" dirty="0">
              <a:ea typeface="新細明體"/>
            </a:endParaRPr>
          </a:p>
        </p:txBody>
      </p:sp>
      <p:sp>
        <p:nvSpPr>
          <p:cNvPr id="18435" name="Content Placeholder 2"/>
          <p:cNvSpPr>
            <a:spLocks noGrp="1"/>
          </p:cNvSpPr>
          <p:nvPr>
            <p:ph idx="1"/>
          </p:nvPr>
        </p:nvSpPr>
        <p:spPr>
          <a:xfrm>
            <a:off x="457200" y="1828801"/>
            <a:ext cx="5791200" cy="4297363"/>
          </a:xfrm>
        </p:spPr>
        <p:txBody>
          <a:bodyPr>
            <a:normAutofit/>
          </a:bodyPr>
          <a:lstStyle/>
          <a:p>
            <a:pPr algn="just"/>
            <a:r>
              <a:rPr lang="en-GB" sz="2400" dirty="0">
                <a:latin typeface="Times New Roman" pitchFamily="18" charset="0"/>
                <a:cs typeface="Times New Roman" pitchFamily="18" charset="0"/>
              </a:rPr>
              <a:t>An UWB Pentagon antenna is designed to detect brain stroke and brain tumour. It is operating at a band from 3.3568-12.604 GHz in free space and from 3.818 to 9.16 GHz on the normal head model.</a:t>
            </a:r>
          </a:p>
          <a:p>
            <a:pPr algn="just" eaLnBrk="1" hangingPunct="1"/>
            <a:r>
              <a:rPr lang="en-GB" sz="2400" dirty="0">
                <a:latin typeface="Times New Roman" pitchFamily="18" charset="0"/>
                <a:cs typeface="Times New Roman" pitchFamily="18" charset="0"/>
              </a:rPr>
              <a:t>The head phantom with conductivity and permittivity as that of the human head was analysed by the signal transmitted and received from the antenna.</a:t>
            </a:r>
          </a:p>
          <a:p>
            <a:pPr algn="l" eaLnBrk="1" hangingPunct="1"/>
            <a:endParaRPr lang="en-GB" sz="2400" dirty="0"/>
          </a:p>
          <a:p>
            <a:pPr algn="l" eaLnBrk="1" hangingPunct="1"/>
            <a:endParaRPr lang="en-GB" sz="2400" dirty="0"/>
          </a:p>
          <a:p>
            <a:pPr marL="0" indent="0" algn="l" eaLnBrk="1" hangingPunct="1">
              <a:buNone/>
            </a:pPr>
            <a:endParaRPr lang="en-US" sz="2400" dirty="0">
              <a:latin typeface="Times New Roman" pitchFamily="18" charset="0"/>
              <a:ea typeface="新細明體"/>
              <a:cs typeface="Times New Roman" pitchFamily="18" charset="0"/>
            </a:endParaRPr>
          </a:p>
        </p:txBody>
      </p:sp>
      <p:sp>
        <p:nvSpPr>
          <p:cNvPr id="6" name="Slide Number Placeholder 5"/>
          <p:cNvSpPr>
            <a:spLocks noGrp="1"/>
          </p:cNvSpPr>
          <p:nvPr>
            <p:ph type="sldNum" sz="quarter" idx="12"/>
          </p:nvPr>
        </p:nvSpPr>
        <p:spPr/>
        <p:txBody>
          <a:bodyPr/>
          <a:lstStyle/>
          <a:p>
            <a:pPr>
              <a:defRPr/>
            </a:pPr>
            <a:fld id="{2D10B84A-ABCB-42C0-BB75-00CEF23AC8B2}" type="slidenum">
              <a:rPr lang="en-US" altLang="zh-TW" smtClean="0"/>
              <a:pPr>
                <a:defRPr/>
              </a:pPr>
              <a:t>9</a:t>
            </a:fld>
            <a:endParaRPr lang="en-US" altLang="zh-TW" dirty="0"/>
          </a:p>
        </p:txBody>
      </p:sp>
      <p:sp>
        <p:nvSpPr>
          <p:cNvPr id="7" name="減號 11"/>
          <p:cNvSpPr/>
          <p:nvPr/>
        </p:nvSpPr>
        <p:spPr>
          <a:xfrm>
            <a:off x="-1026622" y="1161304"/>
            <a:ext cx="11197244" cy="648072"/>
          </a:xfrm>
          <a:prstGeom prst="mathMinus">
            <a:avLst/>
          </a:prstGeom>
          <a:solidFill>
            <a:schemeClr val="accent3">
              <a:lumMod val="50000"/>
            </a:schemeClr>
          </a:solidFill>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zh-TW" altLang="en-US"/>
          </a:p>
        </p:txBody>
      </p:sp>
      <p:pic>
        <p:nvPicPr>
          <p:cNvPr id="2" name="Picture 1"/>
          <p:cNvPicPr>
            <a:picLocks noChangeAspect="1"/>
          </p:cNvPicPr>
          <p:nvPr/>
        </p:nvPicPr>
        <p:blipFill>
          <a:blip r:embed="rId2" cstate="print"/>
          <a:stretch>
            <a:fillRect/>
          </a:stretch>
        </p:blipFill>
        <p:spPr>
          <a:xfrm>
            <a:off x="6231341" y="1828802"/>
            <a:ext cx="2673485" cy="3953903"/>
          </a:xfrm>
          <a:prstGeom prst="rect">
            <a:avLst/>
          </a:prstGeom>
        </p:spPr>
      </p:pic>
      <p:sp>
        <p:nvSpPr>
          <p:cNvPr id="9" name="Date Placeholder 8"/>
          <p:cNvSpPr>
            <a:spLocks noGrp="1"/>
          </p:cNvSpPr>
          <p:nvPr>
            <p:ph type="dt" sz="half" idx="10"/>
          </p:nvPr>
        </p:nvSpPr>
        <p:spPr/>
        <p:txBody>
          <a:bodyPr/>
          <a:lstStyle/>
          <a:p>
            <a:pPr>
              <a:defRPr/>
            </a:pPr>
            <a:fld id="{4C8897FF-D4E0-4977-B09A-5F269386DED9}" type="datetime1">
              <a:rPr lang="en-US" smtClean="0"/>
              <a:pPr>
                <a:defRPr/>
              </a:pPr>
              <a:t>3/25/2019</a:t>
            </a:fld>
            <a:endParaRPr lang="en-US" dirty="0"/>
          </a:p>
        </p:txBody>
      </p:sp>
      <p:sp>
        <p:nvSpPr>
          <p:cNvPr id="10" name="Footer Placeholder 9"/>
          <p:cNvSpPr>
            <a:spLocks noGrp="1"/>
          </p:cNvSpPr>
          <p:nvPr>
            <p:ph type="ftr" sz="quarter" idx="11"/>
          </p:nvPr>
        </p:nvSpPr>
        <p:spPr/>
        <p:txBody>
          <a:bodyPr/>
          <a:lstStyle/>
          <a:p>
            <a:pPr>
              <a:defRPr/>
            </a:pPr>
            <a:r>
              <a:rPr lang="en-IN"/>
              <a:t>BATCH 45</a:t>
            </a:r>
            <a:endParaRPr lang="en-US" dirty="0"/>
          </a:p>
        </p:txBody>
      </p:sp>
    </p:spTree>
  </p:cSld>
  <p:clrMapOvr>
    <a:masterClrMapping/>
  </p:clrMapOvr>
</p:sld>
</file>

<file path=ppt/theme/theme1.xml><?xml version="1.0" encoding="utf-8"?>
<a:theme xmlns:a="http://schemas.openxmlformats.org/drawingml/2006/main" name="1_TS102423891">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43AC056-5A87-4CF2-9278-B220FC8D37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TS102423891</Template>
  <TotalTime>3962</TotalTime>
  <Words>1909</Words>
  <Application>Microsoft Office PowerPoint</Application>
  <PresentationFormat>On-screen Show (4:3)</PresentationFormat>
  <Paragraphs>397</Paragraphs>
  <Slides>50</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50</vt:i4>
      </vt:variant>
    </vt:vector>
  </HeadingPairs>
  <TitlesOfParts>
    <vt:vector size="57" baseType="lpstr">
      <vt:lpstr>Arial</vt:lpstr>
      <vt:lpstr>Calibri</vt:lpstr>
      <vt:lpstr>Times New Roman</vt:lpstr>
      <vt:lpstr>Wingdings</vt:lpstr>
      <vt:lpstr>1_TS102423891</vt:lpstr>
      <vt:lpstr>Custom Design</vt:lpstr>
      <vt:lpstr>Office Theme</vt:lpstr>
      <vt:lpstr>STATISTICAL ANALYSIS OF BRAIN  TUMOR USING UWB ANTENNA  BY </vt:lpstr>
      <vt:lpstr>INTRODUCTION</vt:lpstr>
      <vt:lpstr>OBJECTIVE</vt:lpstr>
      <vt:lpstr>LITERATURE REVIEW</vt:lpstr>
      <vt:lpstr>LITERATURE REVIEW</vt:lpstr>
      <vt:lpstr>LITERATURE REVIEW</vt:lpstr>
      <vt:lpstr>LITERATURE REVIEW</vt:lpstr>
      <vt:lpstr>LITERATURE REVIEW</vt:lpstr>
      <vt:lpstr>EXISTING MODEL</vt:lpstr>
      <vt:lpstr>EXISTING MODEL</vt:lpstr>
      <vt:lpstr>PROPOSED MODEL</vt:lpstr>
      <vt:lpstr>PROPOSED MODEL-CONT...</vt:lpstr>
      <vt:lpstr>DESIGNED MODEL </vt:lpstr>
      <vt:lpstr>ANTENNA DIMENSIONS</vt:lpstr>
      <vt:lpstr>REFLECTION COEFFICIENT S11 OF DESIGNED ANTENNA </vt:lpstr>
      <vt:lpstr>E-FIELD AND H-FIELD PATTERN</vt:lpstr>
      <vt:lpstr>RADIATION PATTERN OF DESIGNED ANTENNA</vt:lpstr>
      <vt:lpstr>PHANTOM  DESIGN </vt:lpstr>
      <vt:lpstr>PHANTOM  DESIGN  WITHOUT TUMOR </vt:lpstr>
      <vt:lpstr>REFLECTION COEFFICIENT S11 OF HEAD MODEL WITHOUT TUMOR </vt:lpstr>
      <vt:lpstr>   PHANTOM  DESIGN WITH TUMOR   </vt:lpstr>
      <vt:lpstr>TUMOUR1</vt:lpstr>
      <vt:lpstr>TUMOUR2</vt:lpstr>
      <vt:lpstr>TUMOUR3</vt:lpstr>
      <vt:lpstr>TUMOUR4</vt:lpstr>
      <vt:lpstr>TUMOUR5</vt:lpstr>
      <vt:lpstr>TUMOUR6</vt:lpstr>
      <vt:lpstr>TUMOUR7</vt:lpstr>
      <vt:lpstr>TUMOUR8</vt:lpstr>
      <vt:lpstr>REFLECTION COEFFICIENT S11 OF HEAD MODEL WITH TUMOR </vt:lpstr>
      <vt:lpstr>PowerPoint Presentation</vt:lpstr>
      <vt:lpstr>STATISTICAL  ANALYSIS</vt:lpstr>
      <vt:lpstr>MEAN</vt:lpstr>
      <vt:lpstr>MEDIAN</vt:lpstr>
      <vt:lpstr>MODE</vt:lpstr>
      <vt:lpstr>VARIANCE</vt:lpstr>
      <vt:lpstr>STANDARD  DEVIATION</vt:lpstr>
      <vt:lpstr>SKEWNESS</vt:lpstr>
      <vt:lpstr>KURTOSIS</vt:lpstr>
      <vt:lpstr>MINIMUM VALUE</vt:lpstr>
      <vt:lpstr>MAXIMUM VALUE</vt:lpstr>
      <vt:lpstr>RMS</vt:lpstr>
      <vt:lpstr>CREST FACTOR</vt:lpstr>
      <vt:lpstr>COVARIANCE</vt:lpstr>
      <vt:lpstr>CORRELATION COEFFICIENT</vt:lpstr>
      <vt:lpstr>TOOLS REQUIRED</vt:lpstr>
      <vt:lpstr>CONCLUSION</vt:lpstr>
      <vt:lpstr>FUTURE WORK</vt:lpstr>
      <vt:lpstr>REFERENCES</vt:lpstr>
      <vt:lpstr>PowerPoint Presentation</vt:lpstr>
    </vt:vector>
  </TitlesOfParts>
  <Company>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RIT</dc:creator>
  <cp:lastModifiedBy>Balaji V</cp:lastModifiedBy>
  <cp:revision>326</cp:revision>
  <dcterms:created xsi:type="dcterms:W3CDTF">2011-11-23T06:49:31Z</dcterms:created>
  <dcterms:modified xsi:type="dcterms:W3CDTF">2019-03-25T04:10:40Z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TC024238919991</vt:lpwstr>
  </property>
</Properties>
</file>